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76" r:id="rId8"/>
    <p:sldId id="260" r:id="rId9"/>
    <p:sldId id="264" r:id="rId10"/>
    <p:sldId id="273" r:id="rId11"/>
    <p:sldId id="261" r:id="rId12"/>
    <p:sldId id="266" r:id="rId13"/>
    <p:sldId id="272" r:id="rId14"/>
    <p:sldId id="262" r:id="rId15"/>
    <p:sldId id="268" r:id="rId16"/>
    <p:sldId id="263" r:id="rId17"/>
    <p:sldId id="275" r:id="rId18"/>
    <p:sldId id="274" r:id="rId19"/>
    <p:sldId id="270" r:id="rId20"/>
    <p:sldId id="279" r:id="rId21"/>
    <p:sldId id="265" r:id="rId22"/>
    <p:sldId id="278" r:id="rId23"/>
    <p:sldId id="27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8" d="100"/>
          <a:sy n="68" d="100"/>
        </p:scale>
        <p:origin x="42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carolv\AppData\Local\Microsoft\Windows\INetCache\Content.Outlook\PLSLW9WW\GE02-2019-summar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carolv\AppData\Local\Microsoft\Windows\INetCache\Content.Outlook\PLSLW9WW\GE03-2018-summary.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carolv\AppData\Local\Microsoft\Windows\INetCache\Content.Outlook\PLSLW9WW\GE05-2018-summary.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shares\instres\General%20Education\GE%20Assessment%20Summary%20by%20Category.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GENERAL EDUCATION (GE) ASSESSMENT - 2019</a:t>
            </a:r>
            <a:endParaRPr lang="en-US" sz="1800" b="1" i="0" u="none" strike="noStrike" baseline="0">
              <a:effectLst/>
            </a:endParaRPr>
          </a:p>
          <a:p>
            <a:pPr>
              <a:defRPr/>
            </a:pPr>
            <a:r>
              <a:rPr lang="en-US" sz="1800" b="1" i="0" u="none" strike="noStrike" baseline="0">
                <a:effectLst/>
              </a:rPr>
              <a:t>GE 02-Natural Sciences</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572061491178249"/>
          <c:y val="3.6185331244485266E-2"/>
          <c:w val="0.47647769661927214"/>
          <c:h val="0.83193324781808009"/>
        </c:manualLayout>
      </c:layout>
      <c:bar3DChart>
        <c:barDir val="bar"/>
        <c:grouping val="percentStacked"/>
        <c:varyColors val="0"/>
        <c:ser>
          <c:idx val="0"/>
          <c:order val="0"/>
          <c:tx>
            <c:strRef>
              <c:f>'GE02'!$K$5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2.9330572410370273E-3"/>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0CC-48FB-97A8-D9F46A702EFE}"/>
                </c:ext>
              </c:extLst>
            </c:dLbl>
            <c:dLbl>
              <c:idx val="1"/>
              <c:layout>
                <c:manualLayout>
                  <c:x val="0"/>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0CC-48FB-97A8-D9F46A702EFE}"/>
                </c:ext>
              </c:extLst>
            </c:dLbl>
            <c:dLbl>
              <c:idx val="2"/>
              <c:layout>
                <c:manualLayout>
                  <c:x val="-1.4665286205186212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0CC-48FB-97A8-D9F46A702EFE}"/>
                </c:ext>
              </c:extLst>
            </c:dLbl>
            <c:dLbl>
              <c:idx val="3"/>
              <c:layout>
                <c:manualLayout>
                  <c:x val="1.9791547228537272E-2"/>
                  <c:y val="7.8704868531426192E-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8.375172193292646E-2"/>
                      <c:h val="5.152131962251183E-2"/>
                    </c:manualLayout>
                  </c15:layout>
                </c:ext>
                <c:ext xmlns:c16="http://schemas.microsoft.com/office/drawing/2014/chart" uri="{C3380CC4-5D6E-409C-BE32-E72D297353CC}">
                  <c16:uniqueId val="{00000003-A0CC-48FB-97A8-D9F46A702EF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'GE02'!$B$7:$B$16</c:f>
              <c:strCache>
                <c:ptCount val="4"/>
                <c:pt idx="0">
                  <c:v>SLO 1: an understanding of methods scientists use to explore natural phenomena, incl. observation, hypothesis development, measurement and data collection, experimentation, evaluation of evidence, and employment of mathematical analysis</c:v>
                </c:pt>
                <c:pt idx="1">
                  <c:v>SLO 2: knowledge of the principles of one or more of the natural sciences;</c:v>
                </c:pt>
                <c:pt idx="2">
                  <c:v>SLO 3: ability to apply scientific data, concepts and models, and relate the relevant technology and principles they have studied to modern life.</c:v>
                </c:pt>
                <c:pt idx="3">
                  <c:v>SLO 1 + 2 + 3 combined</c:v>
                </c:pt>
              </c:strCache>
            </c:strRef>
          </c:cat>
          <c:val>
            <c:numRef>
              <c:f>'GE02'!$K$7:$K$16</c:f>
              <c:numCache>
                <c:formatCode>0.0%</c:formatCode>
                <c:ptCount val="4"/>
                <c:pt idx="0">
                  <c:v>0.12257100149476831</c:v>
                </c:pt>
                <c:pt idx="1">
                  <c:v>0.10612855007473841</c:v>
                </c:pt>
                <c:pt idx="2">
                  <c:v>0.10196779964221825</c:v>
                </c:pt>
                <c:pt idx="3">
                  <c:v>0.11070110701107011</c:v>
                </c:pt>
              </c:numCache>
            </c:numRef>
          </c:val>
          <c:extLst>
            <c:ext xmlns:c16="http://schemas.microsoft.com/office/drawing/2014/chart" uri="{C3380CC4-5D6E-409C-BE32-E72D297353CC}">
              <c16:uniqueId val="{00000004-A0CC-48FB-97A8-D9F46A702EFE}"/>
            </c:ext>
          </c:extLst>
        </c:ser>
        <c:ser>
          <c:idx val="1"/>
          <c:order val="1"/>
          <c:tx>
            <c:strRef>
              <c:f>'GE02'!$L$5</c:f>
              <c:strCache>
                <c:ptCount val="1"/>
                <c:pt idx="0">
                  <c:v>Acceptable (1)</c:v>
                </c:pt>
              </c:strCache>
            </c:strRef>
          </c:tx>
          <c:spPr>
            <a:pattFill prst="solidDmnd">
              <a:fgClr>
                <a:srgbClr val="FFFF00"/>
              </a:fgClr>
              <a:bgClr>
                <a:schemeClr val="bg1"/>
              </a:bgClr>
            </a:pattFill>
            <a:ln>
              <a:noFill/>
            </a:ln>
            <a:effectLst/>
            <a:sp3d/>
          </c:spPr>
          <c:invertIfNegative val="0"/>
          <c:dLbls>
            <c:dLbl>
              <c:idx val="0"/>
              <c:layout>
                <c:manualLayout>
                  <c:x val="1.3198757584666623E-2"/>
                  <c:y val="6.6690440352633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CC-48FB-97A8-D9F46A702EFE}"/>
                </c:ext>
              </c:extLst>
            </c:dLbl>
            <c:dLbl>
              <c:idx val="1"/>
              <c:layout>
                <c:manualLayout>
                  <c:x val="-2.93305724103713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0CC-48FB-97A8-D9F46A702EFE}"/>
                </c:ext>
              </c:extLst>
            </c:dLbl>
            <c:dLbl>
              <c:idx val="2"/>
              <c:layout>
                <c:manualLayout>
                  <c:x val="5.8661144820739471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0CC-48FB-97A8-D9F46A702EFE}"/>
                </c:ext>
              </c:extLst>
            </c:dLbl>
            <c:dLbl>
              <c:idx val="3"/>
              <c:layout>
                <c:manualLayout>
                  <c:x val="8.7868851702862603E-3"/>
                  <c:y val="8.07228957781608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0CC-48FB-97A8-D9F46A702EF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'GE02'!$B$7:$B$16</c:f>
              <c:strCache>
                <c:ptCount val="4"/>
                <c:pt idx="0">
                  <c:v>SLO 1: an understanding of methods scientists use to explore natural phenomena, incl. observation, hypothesis development, measurement and data collection, experimentation, evaluation of evidence, and employment of mathematical analysis</c:v>
                </c:pt>
                <c:pt idx="1">
                  <c:v>SLO 2: knowledge of the principles of one or more of the natural sciences;</c:v>
                </c:pt>
                <c:pt idx="2">
                  <c:v>SLO 3: ability to apply scientific data, concepts and models, and relate the relevant technology and principles they have studied to modern life.</c:v>
                </c:pt>
                <c:pt idx="3">
                  <c:v>SLO 1 + 2 + 3 combined</c:v>
                </c:pt>
              </c:strCache>
            </c:strRef>
          </c:cat>
          <c:val>
            <c:numRef>
              <c:f>'GE02'!$L$7:$L$16</c:f>
              <c:numCache>
                <c:formatCode>0.0%</c:formatCode>
                <c:ptCount val="4"/>
                <c:pt idx="0">
                  <c:v>0.21674140508221226</c:v>
                </c:pt>
                <c:pt idx="1">
                  <c:v>0.27653213751868461</c:v>
                </c:pt>
                <c:pt idx="2">
                  <c:v>0.33273703041144903</c:v>
                </c:pt>
                <c:pt idx="3">
                  <c:v>0.27200843437005801</c:v>
                </c:pt>
              </c:numCache>
            </c:numRef>
          </c:val>
          <c:extLst>
            <c:ext xmlns:c16="http://schemas.microsoft.com/office/drawing/2014/chart" uri="{C3380CC4-5D6E-409C-BE32-E72D297353CC}">
              <c16:uniqueId val="{00000009-A0CC-48FB-97A8-D9F46A702EFE}"/>
            </c:ext>
          </c:extLst>
        </c:ser>
        <c:ser>
          <c:idx val="2"/>
          <c:order val="2"/>
          <c:tx>
            <c:strRef>
              <c:f>'GE02'!$M$5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754418981169987E-16"/>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0CC-48FB-97A8-D9F46A702EFE}"/>
                </c:ext>
              </c:extLst>
            </c:dLbl>
            <c:dLbl>
              <c:idx val="1"/>
              <c:layout>
                <c:manualLayout>
                  <c:x val="-2.9330572410370273E-3"/>
                  <c:y val="5.4564905743063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0CC-48FB-97A8-D9F46A702EFE}"/>
                </c:ext>
              </c:extLst>
            </c:dLbl>
            <c:dLbl>
              <c:idx val="2"/>
              <c:layout>
                <c:manualLayout>
                  <c:x val="-4.3995858615556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0CC-48FB-97A8-D9F46A702EFE}"/>
                </c:ext>
              </c:extLst>
            </c:dLbl>
            <c:dLbl>
              <c:idx val="3"/>
              <c:layout>
                <c:manualLayout>
                  <c:x val="5.8579234468575068E-3"/>
                  <c:y val="7.66867509892527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0CC-48FB-97A8-D9F46A702EF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'GE02'!$B$7:$B$16</c:f>
              <c:strCache>
                <c:ptCount val="4"/>
                <c:pt idx="0">
                  <c:v>SLO 1: an understanding of methods scientists use to explore natural phenomena, incl. observation, hypothesis development, measurement and data collection, experimentation, evaluation of evidence, and employment of mathematical analysis</c:v>
                </c:pt>
                <c:pt idx="1">
                  <c:v>SLO 2: knowledge of the principles of one or more of the natural sciences;</c:v>
                </c:pt>
                <c:pt idx="2">
                  <c:v>SLO 3: ability to apply scientific data, concepts and models, and relate the relevant technology and principles they have studied to modern life.</c:v>
                </c:pt>
                <c:pt idx="3">
                  <c:v>SLO 1 + 2 + 3 combined</c:v>
                </c:pt>
              </c:strCache>
            </c:strRef>
          </c:cat>
          <c:val>
            <c:numRef>
              <c:f>'GE02'!$M$7:$M$16</c:f>
              <c:numCache>
                <c:formatCode>0.0%</c:formatCode>
                <c:ptCount val="4"/>
                <c:pt idx="0">
                  <c:v>0.66068759342301941</c:v>
                </c:pt>
                <c:pt idx="1">
                  <c:v>0.61733931240657702</c:v>
                </c:pt>
                <c:pt idx="2">
                  <c:v>0.56529516994633278</c:v>
                </c:pt>
                <c:pt idx="3">
                  <c:v>0.61729045861887188</c:v>
                </c:pt>
              </c:numCache>
            </c:numRef>
          </c:val>
          <c:extLst>
            <c:ext xmlns:c16="http://schemas.microsoft.com/office/drawing/2014/chart" uri="{C3380CC4-5D6E-409C-BE32-E72D297353CC}">
              <c16:uniqueId val="{0000000E-A0CC-48FB-97A8-D9F46A702EFE}"/>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 02 ASSESSMENT</a:t>
            </a:r>
            <a:r>
              <a:rPr lang="en-US" sz="1800" b="1" i="0" u="none" strike="noStrike" baseline="0">
                <a:effectLst/>
              </a:rPr>
              <a:t>-Natural Sciences-2019</a:t>
            </a:r>
          </a:p>
          <a:p>
            <a:pPr>
              <a:defRPr/>
            </a:pPr>
            <a:r>
              <a:rPr lang="en-US" sz="1800" b="1" i="0" u="none" strike="noStrike" baseline="0">
                <a:effectLst/>
              </a:rPr>
              <a:t>By Student Race/Ethnicity</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'Raceth-graphdata'!$L$5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4.3995858615555414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29F-43E2-9BEA-B1C70B2F24D7}"/>
                </c:ext>
              </c:extLst>
            </c:dLbl>
            <c:dLbl>
              <c:idx val="1"/>
              <c:layout>
                <c:manualLayout>
                  <c:x val="2.9330572410370273E-3"/>
                  <c:y val="4.0418448698565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29F-43E2-9BEA-B1C70B2F24D7}"/>
                </c:ext>
              </c:extLst>
            </c:dLbl>
            <c:dLbl>
              <c:idx val="3"/>
              <c:layout>
                <c:manualLayout>
                  <c:x val="-8.7991717231111367E-3"/>
                  <c:y val="4.64812160033505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29F-43E2-9BEA-B1C70B2F24D7}"/>
                </c:ext>
              </c:extLst>
            </c:dLbl>
            <c:dLbl>
              <c:idx val="4"/>
              <c:layout>
                <c:manualLayout>
                  <c:x val="0"/>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29F-43E2-9BEA-B1C70B2F24D7}"/>
                </c:ext>
              </c:extLst>
            </c:dLbl>
            <c:dLbl>
              <c:idx val="6"/>
              <c:layout>
                <c:manualLayout>
                  <c:x val="0"/>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29F-43E2-9BEA-B1C70B2F24D7}"/>
                </c:ext>
              </c:extLst>
            </c:dLbl>
            <c:dLbl>
              <c:idx val="7"/>
              <c:layout>
                <c:manualLayout>
                  <c:x val="-5.8661144820740547E-3"/>
                  <c:y val="3.23347589588525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29F-43E2-9BEA-B1C70B2F24D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color-GE02: SLO 1</c:v>
                </c:pt>
                <c:pt idx="1">
                  <c:v>White/ unreported-GE02: SLO 1</c:v>
                </c:pt>
                <c:pt idx="2">
                  <c:v>SLO 1: an understanding of methods scientists use to explore natural phenomena, incl. observation, hypothesis development, measurement and data collection, experimentation, evaluation of evidence, and employment of mathematical analysis</c:v>
                </c:pt>
                <c:pt idx="3">
                  <c:v>Students of color-GE02: SLO 2</c:v>
                </c:pt>
                <c:pt idx="4">
                  <c:v>White/ unreported-GE02: SLO 2</c:v>
                </c:pt>
                <c:pt idx="5">
                  <c:v>SLO 2: knowledge of the principles of one or more of the natural sciences;</c:v>
                </c:pt>
                <c:pt idx="6">
                  <c:v>Students of color-GE02: SLO 3</c:v>
                </c:pt>
                <c:pt idx="7">
                  <c:v>White/ unreported-GE02: SLO 3</c:v>
                </c:pt>
                <c:pt idx="8">
                  <c:v>SLO 3: ability to apply scientific data, concepts and models, and relate the relevant technology and principles they have studied to modern life.</c:v>
                </c:pt>
              </c:strCache>
              <c:extLst/>
            </c:strRef>
          </c:cat>
          <c:val>
            <c:numRef>
              <c:f>'Raceth-graphdata'!$L$6:$L$28</c:f>
              <c:numCache>
                <c:formatCode>0%</c:formatCode>
                <c:ptCount val="9"/>
                <c:pt idx="0">
                  <c:v>0.17613636363636365</c:v>
                </c:pt>
                <c:pt idx="1">
                  <c:v>0.10344827586206896</c:v>
                </c:pt>
                <c:pt idx="3">
                  <c:v>0.17045454545454544</c:v>
                </c:pt>
                <c:pt idx="4">
                  <c:v>8.3164300202839755E-2</c:v>
                </c:pt>
                <c:pt idx="6">
                  <c:v>0.15972222222222221</c:v>
                </c:pt>
                <c:pt idx="7">
                  <c:v>8.1927710843373497E-2</c:v>
                </c:pt>
              </c:numCache>
              <c:extLst/>
            </c:numRef>
          </c:val>
          <c:extLst>
            <c:ext xmlns:c16="http://schemas.microsoft.com/office/drawing/2014/chart" uri="{C3380CC4-5D6E-409C-BE32-E72D297353CC}">
              <c16:uniqueId val="{00000006-B29F-43E2-9BEA-B1C70B2F24D7}"/>
            </c:ext>
          </c:extLst>
        </c:ser>
        <c:ser>
          <c:idx val="1"/>
          <c:order val="1"/>
          <c:tx>
            <c:strRef>
              <c:f>'Raceth-graphdata'!$M$5</c:f>
              <c:strCache>
                <c:ptCount val="1"/>
                <c:pt idx="0">
                  <c:v>Acceptable (1)</c:v>
                </c:pt>
              </c:strCache>
            </c:strRef>
          </c:tx>
          <c:spPr>
            <a:pattFill prst="plaid">
              <a:fgClr>
                <a:srgbClr val="FFFF00"/>
              </a:fgClr>
              <a:bgClr>
                <a:schemeClr val="bg1"/>
              </a:bgClr>
            </a:pattFill>
            <a:ln>
              <a:noFill/>
            </a:ln>
            <a:effectLst/>
            <a:sp3d/>
          </c:spPr>
          <c:invertIfNegative val="0"/>
          <c:dLbls>
            <c:dLbl>
              <c:idx val="0"/>
              <c:layout>
                <c:manualLayout>
                  <c:x val="0"/>
                  <c:y val="6.46695179177051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29F-43E2-9BEA-B1C70B2F24D7}"/>
                </c:ext>
              </c:extLst>
            </c:dLbl>
            <c:dLbl>
              <c:idx val="1"/>
              <c:layout>
                <c:manualLayout>
                  <c:x val="-5.8661144820741622E-3"/>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29F-43E2-9BEA-B1C70B2F24D7}"/>
                </c:ext>
              </c:extLst>
            </c:dLbl>
            <c:dLbl>
              <c:idx val="3"/>
              <c:layout>
                <c:manualLayout>
                  <c:x val="8.7991717231110829E-3"/>
                  <c:y val="4.44602935684222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29F-43E2-9BEA-B1C70B2F24D7}"/>
                </c:ext>
              </c:extLst>
            </c:dLbl>
            <c:dLbl>
              <c:idx val="4"/>
              <c:layout>
                <c:manualLayout>
                  <c:x val="1.4665286205185137E-3"/>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29F-43E2-9BEA-B1C70B2F24D7}"/>
                </c:ext>
              </c:extLst>
            </c:dLbl>
            <c:dLbl>
              <c:idx val="6"/>
              <c:layout>
                <c:manualLayout>
                  <c:x val="0"/>
                  <c:y val="4.64812160033505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29F-43E2-9BEA-B1C70B2F24D7}"/>
                </c:ext>
              </c:extLst>
            </c:dLbl>
            <c:dLbl>
              <c:idx val="7"/>
              <c:layout>
                <c:manualLayout>
                  <c:x val="-1.7598343446222166E-2"/>
                  <c:y val="3.83975262636374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29F-43E2-9BEA-B1C70B2F24D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color-GE02: SLO 1</c:v>
                </c:pt>
                <c:pt idx="1">
                  <c:v>White/ unreported-GE02: SLO 1</c:v>
                </c:pt>
                <c:pt idx="2">
                  <c:v>SLO 1: an understanding of methods scientists use to explore natural phenomena, incl. observation, hypothesis development, measurement and data collection, experimentation, evaluation of evidence, and employment of mathematical analysis</c:v>
                </c:pt>
                <c:pt idx="3">
                  <c:v>Students of color-GE02: SLO 2</c:v>
                </c:pt>
                <c:pt idx="4">
                  <c:v>White/ unreported-GE02: SLO 2</c:v>
                </c:pt>
                <c:pt idx="5">
                  <c:v>SLO 2: knowledge of the principles of one or more of the natural sciences;</c:v>
                </c:pt>
                <c:pt idx="6">
                  <c:v>Students of color-GE02: SLO 3</c:v>
                </c:pt>
                <c:pt idx="7">
                  <c:v>White/ unreported-GE02: SLO 3</c:v>
                </c:pt>
                <c:pt idx="8">
                  <c:v>SLO 3: ability to apply scientific data, concepts and models, and relate the relevant technology and principles they have studied to modern life.</c:v>
                </c:pt>
              </c:strCache>
              <c:extLst/>
            </c:strRef>
          </c:cat>
          <c:val>
            <c:numRef>
              <c:f>'Raceth-graphdata'!$M$6:$M$28</c:f>
              <c:numCache>
                <c:formatCode>0%</c:formatCode>
                <c:ptCount val="9"/>
                <c:pt idx="0">
                  <c:v>0.26136363636363635</c:v>
                </c:pt>
                <c:pt idx="1">
                  <c:v>0.20081135902636918</c:v>
                </c:pt>
                <c:pt idx="3">
                  <c:v>0.28977272727272729</c:v>
                </c:pt>
                <c:pt idx="4">
                  <c:v>0.27180527383367142</c:v>
                </c:pt>
                <c:pt idx="6">
                  <c:v>0.36805555555555558</c:v>
                </c:pt>
                <c:pt idx="7">
                  <c:v>0.32048192771084338</c:v>
                </c:pt>
              </c:numCache>
              <c:extLst/>
            </c:numRef>
          </c:val>
          <c:extLst>
            <c:ext xmlns:c16="http://schemas.microsoft.com/office/drawing/2014/chart" uri="{C3380CC4-5D6E-409C-BE32-E72D297353CC}">
              <c16:uniqueId val="{0000000D-B29F-43E2-9BEA-B1C70B2F24D7}"/>
            </c:ext>
          </c:extLst>
        </c:ser>
        <c:ser>
          <c:idx val="2"/>
          <c:order val="2"/>
          <c:tx>
            <c:strRef>
              <c:f>'Raceth-graphdata'!$N$5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265700343629596E-2"/>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29F-43E2-9BEA-B1C70B2F24D7}"/>
                </c:ext>
              </c:extLst>
            </c:dLbl>
            <c:dLbl>
              <c:idx val="1"/>
              <c:layout>
                <c:manualLayout>
                  <c:x val="2.9330572410369198E-3"/>
                  <c:y val="3.8397526263637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29F-43E2-9BEA-B1C70B2F24D7}"/>
                </c:ext>
              </c:extLst>
            </c:dLbl>
            <c:dLbl>
              <c:idx val="3"/>
              <c:layout>
                <c:manualLayout>
                  <c:x val="-8.7991717231111904E-3"/>
                  <c:y val="3.8397526263637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29F-43E2-9BEA-B1C70B2F24D7}"/>
                </c:ext>
              </c:extLst>
            </c:dLbl>
            <c:dLbl>
              <c:idx val="4"/>
              <c:layout>
                <c:manualLayout>
                  <c:x val="0"/>
                  <c:y val="4.0418448698565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29F-43E2-9BEA-B1C70B2F24D7}"/>
                </c:ext>
              </c:extLst>
            </c:dLbl>
            <c:dLbl>
              <c:idx val="6"/>
              <c:layout>
                <c:manualLayout>
                  <c:x val="0"/>
                  <c:y val="4.04184486985656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B29F-43E2-9BEA-B1C70B2F24D7}"/>
                </c:ext>
              </c:extLst>
            </c:dLbl>
            <c:dLbl>
              <c:idx val="7"/>
              <c:layout>
                <c:manualLayout>
                  <c:x val="-8.7991717231110829E-3"/>
                  <c:y val="3.63766038287091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B29F-43E2-9BEA-B1C70B2F24D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color-GE02: SLO 1</c:v>
                </c:pt>
                <c:pt idx="1">
                  <c:v>White/ unreported-GE02: SLO 1</c:v>
                </c:pt>
                <c:pt idx="2">
                  <c:v>SLO 1: an understanding of methods scientists use to explore natural phenomena, incl. observation, hypothesis development, measurement and data collection, experimentation, evaluation of evidence, and employment of mathematical analysis</c:v>
                </c:pt>
                <c:pt idx="3">
                  <c:v>Students of color-GE02: SLO 2</c:v>
                </c:pt>
                <c:pt idx="4">
                  <c:v>White/ unreported-GE02: SLO 2</c:v>
                </c:pt>
                <c:pt idx="5">
                  <c:v>SLO 2: knowledge of the principles of one or more of the natural sciences;</c:v>
                </c:pt>
                <c:pt idx="6">
                  <c:v>Students of color-GE02: SLO 3</c:v>
                </c:pt>
                <c:pt idx="7">
                  <c:v>White/ unreported-GE02: SLO 3</c:v>
                </c:pt>
                <c:pt idx="8">
                  <c:v>SLO 3: ability to apply scientific data, concepts and models, and relate the relevant technology and principles they have studied to modern life.</c:v>
                </c:pt>
              </c:strCache>
              <c:extLst/>
            </c:strRef>
          </c:cat>
          <c:val>
            <c:numRef>
              <c:f>'Raceth-graphdata'!$N$6:$N$28</c:f>
              <c:numCache>
                <c:formatCode>0%</c:formatCode>
                <c:ptCount val="9"/>
                <c:pt idx="0">
                  <c:v>0.5625</c:v>
                </c:pt>
                <c:pt idx="1">
                  <c:v>0.6957403651115619</c:v>
                </c:pt>
                <c:pt idx="3">
                  <c:v>0.53977272727272729</c:v>
                </c:pt>
                <c:pt idx="4">
                  <c:v>0.64503042596348881</c:v>
                </c:pt>
                <c:pt idx="6">
                  <c:v>0.47222222222222221</c:v>
                </c:pt>
                <c:pt idx="7">
                  <c:v>0.59759036144578315</c:v>
                </c:pt>
              </c:numCache>
              <c:extLst/>
            </c:numRef>
          </c:val>
          <c:extLst>
            <c:ext xmlns:c16="http://schemas.microsoft.com/office/drawing/2014/chart" uri="{C3380CC4-5D6E-409C-BE32-E72D297353CC}">
              <c16:uniqueId val="{00000014-B29F-43E2-9BEA-B1C70B2F24D7}"/>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1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GENERAL EDUCATION (GE) ASSESSMENT - 2019</a:t>
            </a:r>
            <a:endParaRPr lang="en-US" sz="1800" b="1" i="0" u="none" strike="noStrike" baseline="0">
              <a:effectLst/>
            </a:endParaRPr>
          </a:p>
          <a:p>
            <a:pPr>
              <a:defRPr/>
            </a:pPr>
            <a:r>
              <a:rPr lang="en-US" sz="1800" b="1" i="0" u="none" strike="noStrike" baseline="0">
                <a:effectLst/>
              </a:rPr>
              <a:t>GE 12-Science, Technology, Values &amp; Society</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'GE12'!$K$5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6.452476434462005E-3"/>
                  <c:y val="8.46424555458106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E44-4BF8-AD1F-4F61A29DA70B}"/>
                </c:ext>
              </c:extLst>
            </c:dLbl>
            <c:dLbl>
              <c:idx val="1"/>
              <c:layout>
                <c:manualLayout>
                  <c:x val="0"/>
                  <c:y val="8.46424555458106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E44-4BF8-AD1F-4F61A29DA70B}"/>
                </c:ext>
              </c:extLst>
            </c:dLbl>
            <c:dLbl>
              <c:idx val="2"/>
              <c:layout>
                <c:manualLayout>
                  <c:x val="-6.1590099028559211E-3"/>
                  <c:y val="8.06004626822597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E44-4BF8-AD1F-4F61A29DA70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'GE12'!$B$7:$B$13</c:f>
              <c:strCache>
                <c:ptCount val="3"/>
                <c:pt idx="0">
                  <c:v>SLO 1: the manner in which value judgments are justified and how interpretation of technical information can lead to different conclusions, </c:v>
                </c:pt>
                <c:pt idx="1">
                  <c:v>SLO 2: issues at the interface of science, technology and society and how the methods of science and scientific data are understood in the context of social issues</c:v>
                </c:pt>
                <c:pt idx="2">
                  <c:v>SLO 1 + 2 combined</c:v>
                </c:pt>
              </c:strCache>
            </c:strRef>
          </c:cat>
          <c:val>
            <c:numRef>
              <c:f>'GE12'!$K$7:$K$13</c:f>
              <c:numCache>
                <c:formatCode>0.0%</c:formatCode>
                <c:ptCount val="3"/>
                <c:pt idx="0">
                  <c:v>9.1370558375634514E-2</c:v>
                </c:pt>
                <c:pt idx="1">
                  <c:v>6.5989847715736044E-2</c:v>
                </c:pt>
                <c:pt idx="2">
                  <c:v>7.8680203045685279E-2</c:v>
                </c:pt>
              </c:numCache>
            </c:numRef>
          </c:val>
          <c:extLst>
            <c:ext xmlns:c16="http://schemas.microsoft.com/office/drawing/2014/chart" uri="{C3380CC4-5D6E-409C-BE32-E72D297353CC}">
              <c16:uniqueId val="{00000003-CE44-4BF8-AD1F-4F61A29DA70B}"/>
            </c:ext>
          </c:extLst>
        </c:ser>
        <c:ser>
          <c:idx val="1"/>
          <c:order val="1"/>
          <c:tx>
            <c:strRef>
              <c:f>'GE12'!$L$5</c:f>
              <c:strCache>
                <c:ptCount val="1"/>
                <c:pt idx="0">
                  <c:v>Acceptable (1)</c:v>
                </c:pt>
              </c:strCache>
            </c:strRef>
          </c:tx>
          <c:spPr>
            <a:pattFill prst="solidDmnd">
              <a:fgClr>
                <a:srgbClr val="FFFF00"/>
              </a:fgClr>
              <a:bgClr>
                <a:schemeClr val="bg1"/>
              </a:bgClr>
            </a:pattFill>
            <a:ln>
              <a:noFill/>
            </a:ln>
            <a:effectLst/>
            <a:sp3d/>
          </c:spPr>
          <c:invertIfNegative val="0"/>
          <c:dLbls>
            <c:dLbl>
              <c:idx val="0"/>
              <c:layout>
                <c:manualLayout>
                  <c:x val="1.3198788889395911E-2"/>
                  <c:y val="9.47470360359147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E44-4BF8-AD1F-4F61A29DA70B}"/>
                </c:ext>
              </c:extLst>
            </c:dLbl>
            <c:dLbl>
              <c:idx val="1"/>
              <c:layout>
                <c:manualLayout>
                  <c:x val="9.9548766671416523E-3"/>
                  <c:y val="8.0286653554302326E-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2888173601693421E-2"/>
                      <c:h val="8.0420259042028902E-2"/>
                    </c:manualLayout>
                  </c15:layout>
                </c:ext>
                <c:ext xmlns:c16="http://schemas.microsoft.com/office/drawing/2014/chart" uri="{C3380CC4-5D6E-409C-BE32-E72D297353CC}">
                  <c16:uniqueId val="{00000005-CE44-4BF8-AD1F-4F61A29DA70B}"/>
                </c:ext>
              </c:extLst>
            </c:dLbl>
            <c:dLbl>
              <c:idx val="2"/>
              <c:layout>
                <c:manualLayout>
                  <c:x val="5.8660976045482602E-3"/>
                  <c:y val="7.6460864306849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E44-4BF8-AD1F-4F61A29DA70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'GE12'!$B$7:$B$13</c:f>
              <c:strCache>
                <c:ptCount val="3"/>
                <c:pt idx="0">
                  <c:v>SLO 1: the manner in which value judgments are justified and how interpretation of technical information can lead to different conclusions, </c:v>
                </c:pt>
                <c:pt idx="1">
                  <c:v>SLO 2: issues at the interface of science, technology and society and how the methods of science and scientific data are understood in the context of social issues</c:v>
                </c:pt>
                <c:pt idx="2">
                  <c:v>SLO 1 + 2 combined</c:v>
                </c:pt>
              </c:strCache>
            </c:strRef>
          </c:cat>
          <c:val>
            <c:numRef>
              <c:f>'GE12'!$L$7:$L$13</c:f>
              <c:numCache>
                <c:formatCode>0.0%</c:formatCode>
                <c:ptCount val="3"/>
                <c:pt idx="0">
                  <c:v>0.38071065989847713</c:v>
                </c:pt>
                <c:pt idx="1">
                  <c:v>0.34010152284263961</c:v>
                </c:pt>
                <c:pt idx="2">
                  <c:v>0.3604060913705584</c:v>
                </c:pt>
              </c:numCache>
            </c:numRef>
          </c:val>
          <c:extLst>
            <c:ext xmlns:c16="http://schemas.microsoft.com/office/drawing/2014/chart" uri="{C3380CC4-5D6E-409C-BE32-E72D297353CC}">
              <c16:uniqueId val="{00000007-CE44-4BF8-AD1F-4F61A29DA70B}"/>
            </c:ext>
          </c:extLst>
        </c:ser>
        <c:ser>
          <c:idx val="2"/>
          <c:order val="2"/>
          <c:tx>
            <c:strRef>
              <c:f>'GE12'!$M$5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0"/>
                  <c:y val="8.15620577250242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E44-4BF8-AD1F-4F61A29DA70B}"/>
                </c:ext>
              </c:extLst>
            </c:dLbl>
            <c:dLbl>
              <c:idx val="1"/>
              <c:layout>
                <c:manualLayout>
                  <c:x val="-2.9330949883823463E-3"/>
                  <c:y val="8.51720558231227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E44-4BF8-AD1F-4F61A29DA70B}"/>
                </c:ext>
              </c:extLst>
            </c:dLbl>
            <c:dLbl>
              <c:idx val="2"/>
              <c:layout>
                <c:manualLayout>
                  <c:x val="-4.399596296465475E-3"/>
                  <c:y val="8.15620577250243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E44-4BF8-AD1F-4F61A29DA70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'GE12'!$B$7:$B$13</c:f>
              <c:strCache>
                <c:ptCount val="3"/>
                <c:pt idx="0">
                  <c:v>SLO 1: the manner in which value judgments are justified and how interpretation of technical information can lead to different conclusions, </c:v>
                </c:pt>
                <c:pt idx="1">
                  <c:v>SLO 2: issues at the interface of science, technology and society and how the methods of science and scientific data are understood in the context of social issues</c:v>
                </c:pt>
                <c:pt idx="2">
                  <c:v>SLO 1 + 2 combined</c:v>
                </c:pt>
              </c:strCache>
            </c:strRef>
          </c:cat>
          <c:val>
            <c:numRef>
              <c:f>'GE12'!$M$7:$M$13</c:f>
              <c:numCache>
                <c:formatCode>0.0%</c:formatCode>
                <c:ptCount val="3"/>
                <c:pt idx="0">
                  <c:v>0.52791878172588835</c:v>
                </c:pt>
                <c:pt idx="1">
                  <c:v>0.59390862944162437</c:v>
                </c:pt>
                <c:pt idx="2">
                  <c:v>0.56091370558375631</c:v>
                </c:pt>
              </c:numCache>
            </c:numRef>
          </c:val>
          <c:extLst>
            <c:ext xmlns:c16="http://schemas.microsoft.com/office/drawing/2014/chart" uri="{C3380CC4-5D6E-409C-BE32-E72D297353CC}">
              <c16:uniqueId val="{0000000B-CE44-4BF8-AD1F-4F61A29DA70B}"/>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 12 ASSESSMENT</a:t>
            </a:r>
            <a:r>
              <a:rPr lang="en-US" sz="1800" b="1" i="0" u="none" strike="noStrike" baseline="0">
                <a:effectLst/>
              </a:rPr>
              <a:t>-Science, Technology, Values &amp; Society-2019</a:t>
            </a:r>
          </a:p>
          <a:p>
            <a:pPr>
              <a:defRPr/>
            </a:pPr>
            <a:r>
              <a:rPr lang="en-US" sz="1800" b="1" i="0" u="none" strike="noStrike" baseline="0">
                <a:effectLst/>
              </a:rPr>
              <a:t>By Student Race/Ethnicity</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'Raceth-graphdata'!$L$5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4.3995858615555414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6C2-4D0D-ABD1-5E31013F16FB}"/>
                </c:ext>
              </c:extLst>
            </c:dLbl>
            <c:dLbl>
              <c:idx val="1"/>
              <c:layout>
                <c:manualLayout>
                  <c:x val="1.3198757584666623E-2"/>
                  <c:y val="6.6690440352633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C2-4D0D-ABD1-5E31013F16FB}"/>
                </c:ext>
              </c:extLst>
            </c:dLbl>
            <c:dLbl>
              <c:idx val="3"/>
              <c:layout>
                <c:manualLayout>
                  <c:x val="-2.9330572410370273E-3"/>
                  <c:y val="7.881597496220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C2-4D0D-ABD1-5E31013F16FB}"/>
                </c:ext>
              </c:extLst>
            </c:dLbl>
            <c:dLbl>
              <c:idx val="4"/>
              <c:layout>
                <c:manualLayout>
                  <c:x val="0"/>
                  <c:y val="5.45649057430637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6C2-4D0D-ABD1-5E31013F16F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color-GE12: SLO 1</c:v>
                </c:pt>
                <c:pt idx="1">
                  <c:v>White/ unreported-GE12: SLO 1</c:v>
                </c:pt>
                <c:pt idx="2">
                  <c:v>SLO 1: the manner in which value judgments are justified and how interpretation of technical information can lead to different conclusions, </c:v>
                </c:pt>
                <c:pt idx="3">
                  <c:v>Students of color-GE12: SLO 2</c:v>
                </c:pt>
                <c:pt idx="4">
                  <c:v>White/ unreported-GE12: SLO 2</c:v>
                </c:pt>
                <c:pt idx="5">
                  <c:v>SLO 2: issues at the interface of science, technology and society and how the methods of science and scientific data are understood in the context of social issues</c:v>
                </c:pt>
              </c:strCache>
            </c:strRef>
          </c:cat>
          <c:val>
            <c:numRef>
              <c:f>'Raceth-graphdata'!$L$6:$L$18</c:f>
              <c:numCache>
                <c:formatCode>0%</c:formatCode>
                <c:ptCount val="6"/>
                <c:pt idx="0">
                  <c:v>9.7560975609756101E-2</c:v>
                </c:pt>
                <c:pt idx="1">
                  <c:v>8.9743589743589744E-2</c:v>
                </c:pt>
                <c:pt idx="3">
                  <c:v>2.4390243902439025E-2</c:v>
                </c:pt>
                <c:pt idx="4">
                  <c:v>7.6923076923076927E-2</c:v>
                </c:pt>
              </c:numCache>
            </c:numRef>
          </c:val>
          <c:extLst>
            <c:ext xmlns:c16="http://schemas.microsoft.com/office/drawing/2014/chart" uri="{C3380CC4-5D6E-409C-BE32-E72D297353CC}">
              <c16:uniqueId val="{00000004-06C2-4D0D-ABD1-5E31013F16FB}"/>
            </c:ext>
          </c:extLst>
        </c:ser>
        <c:ser>
          <c:idx val="1"/>
          <c:order val="1"/>
          <c:tx>
            <c:strRef>
              <c:f>'Raceth-graphdata'!$M$5</c:f>
              <c:strCache>
                <c:ptCount val="1"/>
                <c:pt idx="0">
                  <c:v>Acceptable (1)</c:v>
                </c:pt>
              </c:strCache>
            </c:strRef>
          </c:tx>
          <c:spPr>
            <a:pattFill prst="plaid">
              <a:fgClr>
                <a:srgbClr val="FFFF00"/>
              </a:fgClr>
              <a:bgClr>
                <a:schemeClr val="bg1"/>
              </a:bgClr>
            </a:pattFill>
            <a:ln>
              <a:noFill/>
            </a:ln>
            <a:effectLst/>
            <a:sp3d/>
          </c:spPr>
          <c:invertIfNegative val="0"/>
          <c:dLbls>
            <c:dLbl>
              <c:idx val="0"/>
              <c:layout>
                <c:manualLayout>
                  <c:x val="0"/>
                  <c:y val="6.46695179177051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6C2-4D0D-ABD1-5E31013F16FB}"/>
                </c:ext>
              </c:extLst>
            </c:dLbl>
            <c:dLbl>
              <c:idx val="1"/>
              <c:layout>
                <c:manualLayout>
                  <c:x val="-1.0754418981169987E-16"/>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6C2-4D0D-ABD1-5E31013F16FB}"/>
                </c:ext>
              </c:extLst>
            </c:dLbl>
            <c:dLbl>
              <c:idx val="3"/>
              <c:layout>
                <c:manualLayout>
                  <c:x val="-8.7991717231110829E-3"/>
                  <c:y val="5.45649057430637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6C2-4D0D-ABD1-5E31013F16FB}"/>
                </c:ext>
              </c:extLst>
            </c:dLbl>
            <c:dLbl>
              <c:idx val="4"/>
              <c:layout>
                <c:manualLayout>
                  <c:x val="-1.0754418981169987E-16"/>
                  <c:y val="5.25439833081354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6C2-4D0D-ABD1-5E31013F16F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color-GE12: SLO 1</c:v>
                </c:pt>
                <c:pt idx="1">
                  <c:v>White/ unreported-GE12: SLO 1</c:v>
                </c:pt>
                <c:pt idx="2">
                  <c:v>SLO 1: the manner in which value judgments are justified and how interpretation of technical information can lead to different conclusions, </c:v>
                </c:pt>
                <c:pt idx="3">
                  <c:v>Students of color-GE12: SLO 2</c:v>
                </c:pt>
                <c:pt idx="4">
                  <c:v>White/ unreported-GE12: SLO 2</c:v>
                </c:pt>
                <c:pt idx="5">
                  <c:v>SLO 2: issues at the interface of science, technology and society and how the methods of science and scientific data are understood in the context of social issues</c:v>
                </c:pt>
              </c:strCache>
            </c:strRef>
          </c:cat>
          <c:val>
            <c:numRef>
              <c:f>'Raceth-graphdata'!$M$6:$M$18</c:f>
              <c:numCache>
                <c:formatCode>0%</c:formatCode>
                <c:ptCount val="6"/>
                <c:pt idx="0">
                  <c:v>0.34146341463414637</c:v>
                </c:pt>
                <c:pt idx="1">
                  <c:v>0.39102564102564102</c:v>
                </c:pt>
                <c:pt idx="3">
                  <c:v>0.31707317073170732</c:v>
                </c:pt>
                <c:pt idx="4">
                  <c:v>0.34615384615384615</c:v>
                </c:pt>
              </c:numCache>
            </c:numRef>
          </c:val>
          <c:extLst>
            <c:ext xmlns:c16="http://schemas.microsoft.com/office/drawing/2014/chart" uri="{C3380CC4-5D6E-409C-BE32-E72D297353CC}">
              <c16:uniqueId val="{00000009-06C2-4D0D-ABD1-5E31013F16FB}"/>
            </c:ext>
          </c:extLst>
        </c:ser>
        <c:ser>
          <c:idx val="2"/>
          <c:order val="2"/>
          <c:tx>
            <c:strRef>
              <c:f>'Raceth-graphdata'!$N$5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265700343629596E-2"/>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6C2-4D0D-ABD1-5E31013F16FB}"/>
                </c:ext>
              </c:extLst>
            </c:dLbl>
            <c:dLbl>
              <c:idx val="1"/>
              <c:layout>
                <c:manualLayout>
                  <c:x val="1.0265700343629596E-2"/>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6C2-4D0D-ABD1-5E31013F16FB}"/>
                </c:ext>
              </c:extLst>
            </c:dLbl>
            <c:dLbl>
              <c:idx val="3"/>
              <c:layout>
                <c:manualLayout>
                  <c:x val="-1.613181482570376E-2"/>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6C2-4D0D-ABD1-5E31013F16FB}"/>
                </c:ext>
              </c:extLst>
            </c:dLbl>
            <c:dLbl>
              <c:idx val="4"/>
              <c:layout>
                <c:manualLayout>
                  <c:x val="0"/>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6C2-4D0D-ABD1-5E31013F16F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color-GE12: SLO 1</c:v>
                </c:pt>
                <c:pt idx="1">
                  <c:v>White/ unreported-GE12: SLO 1</c:v>
                </c:pt>
                <c:pt idx="2">
                  <c:v>SLO 1: the manner in which value judgments are justified and how interpretation of technical information can lead to different conclusions, </c:v>
                </c:pt>
                <c:pt idx="3">
                  <c:v>Students of color-GE12: SLO 2</c:v>
                </c:pt>
                <c:pt idx="4">
                  <c:v>White/ unreported-GE12: SLO 2</c:v>
                </c:pt>
                <c:pt idx="5">
                  <c:v>SLO 2: issues at the interface of science, technology and society and how the methods of science and scientific data are understood in the context of social issues</c:v>
                </c:pt>
              </c:strCache>
            </c:strRef>
          </c:cat>
          <c:val>
            <c:numRef>
              <c:f>'Raceth-graphdata'!$N$6:$N$18</c:f>
              <c:numCache>
                <c:formatCode>0%</c:formatCode>
                <c:ptCount val="6"/>
                <c:pt idx="0">
                  <c:v>0.56097560975609762</c:v>
                </c:pt>
                <c:pt idx="1">
                  <c:v>0.51923076923076927</c:v>
                </c:pt>
                <c:pt idx="3">
                  <c:v>0.65853658536585369</c:v>
                </c:pt>
                <c:pt idx="4">
                  <c:v>0.57692307692307687</c:v>
                </c:pt>
              </c:numCache>
            </c:numRef>
          </c:val>
          <c:extLst>
            <c:ext xmlns:c16="http://schemas.microsoft.com/office/drawing/2014/chart" uri="{C3380CC4-5D6E-409C-BE32-E72D297353CC}">
              <c16:uniqueId val="{0000000E-06C2-4D0D-ABD1-5E31013F16FB}"/>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GENERAL EDUCATION (GE) ASSESSMENT - 2018</a:t>
            </a:r>
            <a:endParaRPr lang="en-US" sz="1800" b="1" i="0" u="none" strike="noStrike" baseline="0">
              <a:effectLst/>
            </a:endParaRPr>
          </a:p>
          <a:p>
            <a:pPr>
              <a:defRPr/>
            </a:pPr>
            <a:r>
              <a:rPr lang="en-US" sz="1800" b="1" i="0" u="none" strike="noStrike" baseline="0">
                <a:effectLst/>
              </a:rPr>
              <a:t>GE 03-Social Science</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'GE03'!$K$5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2.9330572410370273E-3"/>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59-4EFC-AE96-4BA4FCEB8E5D}"/>
                </c:ext>
              </c:extLst>
            </c:dLbl>
            <c:dLbl>
              <c:idx val="1"/>
              <c:layout>
                <c:manualLayout>
                  <c:x val="0"/>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59-4EFC-AE96-4BA4FCEB8E5D}"/>
                </c:ext>
              </c:extLst>
            </c:dLbl>
            <c:dLbl>
              <c:idx val="2"/>
              <c:layout>
                <c:manualLayout>
                  <c:x val="-1.4665286205186212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59-4EFC-AE96-4BA4FCEB8E5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'GE03'!$B$7:$B$13</c:f>
              <c:strCache>
                <c:ptCount val="3"/>
                <c:pt idx="0">
                  <c:v>SLO 1: an understanding of the methods social scientists use to explore social phenomena, including observation, hypothesis development, measurement and data collection, experimentation, evaluation of evidence, and employment of mathematical and interpret</c:v>
                </c:pt>
                <c:pt idx="1">
                  <c:v>SLO 2: knowledge of major concepts, models and issues of at least one discipline in the social sciences.</c:v>
                </c:pt>
                <c:pt idx="2">
                  <c:v>SLO 1 + 2 combined</c:v>
                </c:pt>
              </c:strCache>
              <c:extLst/>
            </c:strRef>
          </c:cat>
          <c:val>
            <c:numRef>
              <c:f>'GE03'!$K$7:$K$13</c:f>
              <c:numCache>
                <c:formatCode>0.0%</c:formatCode>
                <c:ptCount val="3"/>
                <c:pt idx="0">
                  <c:v>3.3613445378151259E-2</c:v>
                </c:pt>
                <c:pt idx="1">
                  <c:v>5.2521008403361345E-2</c:v>
                </c:pt>
                <c:pt idx="2">
                  <c:v>4.3067226890756302E-2</c:v>
                </c:pt>
              </c:numCache>
              <c:extLst/>
            </c:numRef>
          </c:val>
          <c:extLst>
            <c:ext xmlns:c16="http://schemas.microsoft.com/office/drawing/2014/chart" uri="{C3380CC4-5D6E-409C-BE32-E72D297353CC}">
              <c16:uniqueId val="{00000003-7059-4EFC-AE96-4BA4FCEB8E5D}"/>
            </c:ext>
          </c:extLst>
        </c:ser>
        <c:ser>
          <c:idx val="1"/>
          <c:order val="1"/>
          <c:tx>
            <c:strRef>
              <c:f>'GE03'!$L$5</c:f>
              <c:strCache>
                <c:ptCount val="1"/>
                <c:pt idx="0">
                  <c:v>Acceptable (1)</c:v>
                </c:pt>
              </c:strCache>
            </c:strRef>
          </c:tx>
          <c:spPr>
            <a:pattFill prst="solidDmnd">
              <a:fgClr>
                <a:srgbClr val="FFFF00"/>
              </a:fgClr>
              <a:bgClr>
                <a:schemeClr val="bg1"/>
              </a:bgClr>
            </a:pattFill>
            <a:ln>
              <a:noFill/>
            </a:ln>
            <a:effectLst/>
            <a:sp3d/>
          </c:spPr>
          <c:invertIfNegative val="0"/>
          <c:dLbls>
            <c:dLbl>
              <c:idx val="0"/>
              <c:layout>
                <c:manualLayout>
                  <c:x val="1.3198757584666623E-2"/>
                  <c:y val="6.6690440352633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59-4EFC-AE96-4BA4FCEB8E5D}"/>
                </c:ext>
              </c:extLst>
            </c:dLbl>
            <c:dLbl>
              <c:idx val="1"/>
              <c:layout>
                <c:manualLayout>
                  <c:x val="-2.93305724103713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59-4EFC-AE96-4BA4FCEB8E5D}"/>
                </c:ext>
              </c:extLst>
            </c:dLbl>
            <c:dLbl>
              <c:idx val="2"/>
              <c:layout>
                <c:manualLayout>
                  <c:x val="5.8661144820739471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59-4EFC-AE96-4BA4FCEB8E5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'GE03'!$B$7:$B$13</c:f>
              <c:strCache>
                <c:ptCount val="3"/>
                <c:pt idx="0">
                  <c:v>SLO 1: an understanding of the methods social scientists use to explore social phenomena, including observation, hypothesis development, measurement and data collection, experimentation, evaluation of evidence, and employment of mathematical and interpret</c:v>
                </c:pt>
                <c:pt idx="1">
                  <c:v>SLO 2: knowledge of major concepts, models and issues of at least one discipline in the social sciences.</c:v>
                </c:pt>
                <c:pt idx="2">
                  <c:v>SLO 1 + 2 combined</c:v>
                </c:pt>
              </c:strCache>
              <c:extLst/>
            </c:strRef>
          </c:cat>
          <c:val>
            <c:numRef>
              <c:f>'GE03'!$L$7:$L$13</c:f>
              <c:numCache>
                <c:formatCode>0.0%</c:formatCode>
                <c:ptCount val="3"/>
                <c:pt idx="0">
                  <c:v>0.21848739495798319</c:v>
                </c:pt>
                <c:pt idx="1">
                  <c:v>0.23739495798319327</c:v>
                </c:pt>
                <c:pt idx="2">
                  <c:v>0.22794117647058823</c:v>
                </c:pt>
              </c:numCache>
              <c:extLst/>
            </c:numRef>
          </c:val>
          <c:extLst>
            <c:ext xmlns:c16="http://schemas.microsoft.com/office/drawing/2014/chart" uri="{C3380CC4-5D6E-409C-BE32-E72D297353CC}">
              <c16:uniqueId val="{00000007-7059-4EFC-AE96-4BA4FCEB8E5D}"/>
            </c:ext>
          </c:extLst>
        </c:ser>
        <c:ser>
          <c:idx val="2"/>
          <c:order val="2"/>
          <c:tx>
            <c:strRef>
              <c:f>'GE03'!$M$5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754418981169987E-16"/>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59-4EFC-AE96-4BA4FCEB8E5D}"/>
                </c:ext>
              </c:extLst>
            </c:dLbl>
            <c:dLbl>
              <c:idx val="1"/>
              <c:layout>
                <c:manualLayout>
                  <c:x val="-2.9330572410370273E-3"/>
                  <c:y val="5.4564905743063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59-4EFC-AE96-4BA4FCEB8E5D}"/>
                </c:ext>
              </c:extLst>
            </c:dLbl>
            <c:dLbl>
              <c:idx val="2"/>
              <c:layout>
                <c:manualLayout>
                  <c:x val="-4.3995858615556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59-4EFC-AE96-4BA4FCEB8E5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'GE03'!$B$7:$B$13</c:f>
              <c:strCache>
                <c:ptCount val="3"/>
                <c:pt idx="0">
                  <c:v>SLO 1: an understanding of the methods social scientists use to explore social phenomena, including observation, hypothesis development, measurement and data collection, experimentation, evaluation of evidence, and employment of mathematical and interpret</c:v>
                </c:pt>
                <c:pt idx="1">
                  <c:v>SLO 2: knowledge of major concepts, models and issues of at least one discipline in the social sciences.</c:v>
                </c:pt>
                <c:pt idx="2">
                  <c:v>SLO 1 + 2 combined</c:v>
                </c:pt>
              </c:strCache>
              <c:extLst/>
            </c:strRef>
          </c:cat>
          <c:val>
            <c:numRef>
              <c:f>'GE03'!$M$7:$M$13</c:f>
              <c:numCache>
                <c:formatCode>0.0%</c:formatCode>
                <c:ptCount val="3"/>
                <c:pt idx="0">
                  <c:v>0.74789915966386555</c:v>
                </c:pt>
                <c:pt idx="1">
                  <c:v>0.71008403361344541</c:v>
                </c:pt>
                <c:pt idx="2">
                  <c:v>0.72899159663865543</c:v>
                </c:pt>
              </c:numCache>
              <c:extLst/>
            </c:numRef>
          </c:val>
          <c:extLst>
            <c:ext xmlns:c16="http://schemas.microsoft.com/office/drawing/2014/chart" uri="{C3380CC4-5D6E-409C-BE32-E72D297353CC}">
              <c16:uniqueId val="{0000000B-7059-4EFC-AE96-4BA4FCEB8E5D}"/>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 03 ASSESSMENT</a:t>
            </a:r>
            <a:r>
              <a:rPr lang="en-US" sz="1800" b="1" i="0" u="none" strike="noStrike" baseline="0">
                <a:effectLst/>
              </a:rPr>
              <a:t>-Social Science-2018</a:t>
            </a:r>
          </a:p>
          <a:p>
            <a:pPr>
              <a:defRPr/>
            </a:pPr>
            <a:r>
              <a:rPr lang="en-US" sz="1800" b="1" i="0" u="none" strike="noStrike" baseline="0">
                <a:effectLst/>
              </a:rPr>
              <a:t>By Student Race/Ethnicity</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'Raceth-graphdata'!$L$5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4.3995858615555414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ECB-4A2A-B69F-0F51E9338AAD}"/>
                </c:ext>
              </c:extLst>
            </c:dLbl>
            <c:dLbl>
              <c:idx val="1"/>
              <c:layout>
                <c:manualLayout>
                  <c:x val="1.3198757584666623E-2"/>
                  <c:y val="6.6690440352633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ECB-4A2A-B69F-0F51E9338AAD}"/>
                </c:ext>
              </c:extLst>
            </c:dLbl>
            <c:dLbl>
              <c:idx val="3"/>
              <c:layout>
                <c:manualLayout>
                  <c:x val="-2.9330572410370273E-3"/>
                  <c:y val="7.881597496220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ECB-4A2A-B69F-0F51E9338AAD}"/>
                </c:ext>
              </c:extLst>
            </c:dLbl>
            <c:dLbl>
              <c:idx val="4"/>
              <c:layout>
                <c:manualLayout>
                  <c:x val="0"/>
                  <c:y val="5.45649057430637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ECB-4A2A-B69F-0F51E9338AA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color-GE03: SLO 1</c:v>
                </c:pt>
                <c:pt idx="1">
                  <c:v>White/ unreported-GE03: SLO 1</c:v>
                </c:pt>
                <c:pt idx="2">
                  <c:v>SLO 1: an understanding of the methods social scientists use to explore social phenomena, including observation, hypothesis development, measurement and data collection, experimentation, evaluation of evidence, and employment of mathematical and interpret</c:v>
                </c:pt>
                <c:pt idx="3">
                  <c:v>Students of color-GE03: SLO 2</c:v>
                </c:pt>
                <c:pt idx="4">
                  <c:v>White/ unreported-GE03: SLO 2</c:v>
                </c:pt>
                <c:pt idx="5">
                  <c:v>SLO 2: knowledge of major concepts, models and issues of at least one discipline in the social sciences.</c:v>
                </c:pt>
              </c:strCache>
            </c:strRef>
          </c:cat>
          <c:val>
            <c:numRef>
              <c:f>'Raceth-graphdata'!$L$6:$L$18</c:f>
              <c:numCache>
                <c:formatCode>0%</c:formatCode>
                <c:ptCount val="6"/>
                <c:pt idx="0">
                  <c:v>3.8095238095238099E-2</c:v>
                </c:pt>
                <c:pt idx="1">
                  <c:v>3.2345013477088951E-2</c:v>
                </c:pt>
                <c:pt idx="3">
                  <c:v>6.6666666666666666E-2</c:v>
                </c:pt>
                <c:pt idx="4">
                  <c:v>4.8517520215633422E-2</c:v>
                </c:pt>
              </c:numCache>
            </c:numRef>
          </c:val>
          <c:extLst>
            <c:ext xmlns:c16="http://schemas.microsoft.com/office/drawing/2014/chart" uri="{C3380CC4-5D6E-409C-BE32-E72D297353CC}">
              <c16:uniqueId val="{00000004-9ECB-4A2A-B69F-0F51E9338AAD}"/>
            </c:ext>
          </c:extLst>
        </c:ser>
        <c:ser>
          <c:idx val="1"/>
          <c:order val="1"/>
          <c:tx>
            <c:strRef>
              <c:f>'Raceth-graphdata'!$M$5</c:f>
              <c:strCache>
                <c:ptCount val="1"/>
                <c:pt idx="0">
                  <c:v>Acceptable (1)</c:v>
                </c:pt>
              </c:strCache>
            </c:strRef>
          </c:tx>
          <c:spPr>
            <a:pattFill prst="plaid">
              <a:fgClr>
                <a:srgbClr val="FFFF00"/>
              </a:fgClr>
              <a:bgClr>
                <a:schemeClr val="bg1"/>
              </a:bgClr>
            </a:pattFill>
            <a:ln>
              <a:noFill/>
            </a:ln>
            <a:effectLst/>
            <a:sp3d/>
          </c:spPr>
          <c:invertIfNegative val="0"/>
          <c:dLbls>
            <c:dLbl>
              <c:idx val="0"/>
              <c:layout>
                <c:manualLayout>
                  <c:x val="0"/>
                  <c:y val="6.46695179177051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ECB-4A2A-B69F-0F51E9338AAD}"/>
                </c:ext>
              </c:extLst>
            </c:dLbl>
            <c:dLbl>
              <c:idx val="1"/>
              <c:layout>
                <c:manualLayout>
                  <c:x val="-1.0754418981169987E-16"/>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ECB-4A2A-B69F-0F51E9338AAD}"/>
                </c:ext>
              </c:extLst>
            </c:dLbl>
            <c:dLbl>
              <c:idx val="3"/>
              <c:layout>
                <c:manualLayout>
                  <c:x val="-8.7991717231110829E-3"/>
                  <c:y val="5.45649057430637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ECB-4A2A-B69F-0F51E9338AAD}"/>
                </c:ext>
              </c:extLst>
            </c:dLbl>
            <c:dLbl>
              <c:idx val="4"/>
              <c:layout>
                <c:manualLayout>
                  <c:x val="-1.0754418981169987E-16"/>
                  <c:y val="5.25439833081354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ECB-4A2A-B69F-0F51E9338AA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color-GE03: SLO 1</c:v>
                </c:pt>
                <c:pt idx="1">
                  <c:v>White/ unreported-GE03: SLO 1</c:v>
                </c:pt>
                <c:pt idx="2">
                  <c:v>SLO 1: an understanding of the methods social scientists use to explore social phenomena, including observation, hypothesis development, measurement and data collection, experimentation, evaluation of evidence, and employment of mathematical and interpret</c:v>
                </c:pt>
                <c:pt idx="3">
                  <c:v>Students of color-GE03: SLO 2</c:v>
                </c:pt>
                <c:pt idx="4">
                  <c:v>White/ unreported-GE03: SLO 2</c:v>
                </c:pt>
                <c:pt idx="5">
                  <c:v>SLO 2: knowledge of major concepts, models and issues of at least one discipline in the social sciences.</c:v>
                </c:pt>
              </c:strCache>
            </c:strRef>
          </c:cat>
          <c:val>
            <c:numRef>
              <c:f>'Raceth-graphdata'!$M$6:$M$18</c:f>
              <c:numCache>
                <c:formatCode>0%</c:formatCode>
                <c:ptCount val="6"/>
                <c:pt idx="0">
                  <c:v>0.21904761904761905</c:v>
                </c:pt>
                <c:pt idx="1">
                  <c:v>0.21832884097035041</c:v>
                </c:pt>
                <c:pt idx="3">
                  <c:v>0.27619047619047621</c:v>
                </c:pt>
                <c:pt idx="4">
                  <c:v>0.22641509433962265</c:v>
                </c:pt>
              </c:numCache>
            </c:numRef>
          </c:val>
          <c:extLst>
            <c:ext xmlns:c16="http://schemas.microsoft.com/office/drawing/2014/chart" uri="{C3380CC4-5D6E-409C-BE32-E72D297353CC}">
              <c16:uniqueId val="{00000009-9ECB-4A2A-B69F-0F51E9338AAD}"/>
            </c:ext>
          </c:extLst>
        </c:ser>
        <c:ser>
          <c:idx val="2"/>
          <c:order val="2"/>
          <c:tx>
            <c:strRef>
              <c:f>'Raceth-graphdata'!$N$5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265700343629596E-2"/>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ECB-4A2A-B69F-0F51E9338AAD}"/>
                </c:ext>
              </c:extLst>
            </c:dLbl>
            <c:dLbl>
              <c:idx val="1"/>
              <c:layout>
                <c:manualLayout>
                  <c:x val="1.0265700343629596E-2"/>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ECB-4A2A-B69F-0F51E9338AAD}"/>
                </c:ext>
              </c:extLst>
            </c:dLbl>
            <c:dLbl>
              <c:idx val="3"/>
              <c:layout>
                <c:manualLayout>
                  <c:x val="-1.613181482570376E-2"/>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ECB-4A2A-B69F-0F51E9338AAD}"/>
                </c:ext>
              </c:extLst>
            </c:dLbl>
            <c:dLbl>
              <c:idx val="4"/>
              <c:layout>
                <c:manualLayout>
                  <c:x val="0"/>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ECB-4A2A-B69F-0F51E9338AA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'Raceth-graphdata'!$J$6:$J$18</c:f>
              <c:strCache>
                <c:ptCount val="6"/>
                <c:pt idx="0">
                  <c:v>Students of color-GE03: SLO 1</c:v>
                </c:pt>
                <c:pt idx="1">
                  <c:v>White/ unreported-GE03: SLO 1</c:v>
                </c:pt>
                <c:pt idx="2">
                  <c:v>SLO 1: an understanding of the methods social scientists use to explore social phenomena, including observation, hypothesis development, measurement and data collection, experimentation, evaluation of evidence, and employment of mathematical and interpret</c:v>
                </c:pt>
                <c:pt idx="3">
                  <c:v>Students of color-GE03: SLO 2</c:v>
                </c:pt>
                <c:pt idx="4">
                  <c:v>White/ unreported-GE03: SLO 2</c:v>
                </c:pt>
                <c:pt idx="5">
                  <c:v>SLO 2: knowledge of major concepts, models and issues of at least one discipline in the social sciences.</c:v>
                </c:pt>
              </c:strCache>
            </c:strRef>
          </c:cat>
          <c:val>
            <c:numRef>
              <c:f>'Raceth-graphdata'!$N$6:$N$18</c:f>
              <c:numCache>
                <c:formatCode>0%</c:formatCode>
                <c:ptCount val="6"/>
                <c:pt idx="0">
                  <c:v>0.74285714285714288</c:v>
                </c:pt>
                <c:pt idx="1">
                  <c:v>0.74932614555256061</c:v>
                </c:pt>
                <c:pt idx="3">
                  <c:v>0.65714285714285714</c:v>
                </c:pt>
                <c:pt idx="4">
                  <c:v>0.72506738544474392</c:v>
                </c:pt>
              </c:numCache>
            </c:numRef>
          </c:val>
          <c:extLst>
            <c:ext xmlns:c16="http://schemas.microsoft.com/office/drawing/2014/chart" uri="{C3380CC4-5D6E-409C-BE32-E72D297353CC}">
              <c16:uniqueId val="{0000000E-9ECB-4A2A-B69F-0F51E9338AAD}"/>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GENERAL EDUCATION (GE) ASSESSMENT - 2018</a:t>
            </a:r>
            <a:endParaRPr lang="en-US" sz="1800" b="1" i="0" u="none" strike="noStrike" baseline="0">
              <a:effectLst/>
            </a:endParaRPr>
          </a:p>
          <a:p>
            <a:pPr>
              <a:defRPr/>
            </a:pPr>
            <a:r>
              <a:rPr lang="en-US" sz="1800" b="1" i="0" u="none" strike="noStrike" baseline="0">
                <a:effectLst/>
              </a:rPr>
              <a:t>GE 05-Western Civilization</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'GE05'!$K$5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2.9330572410370273E-3"/>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C40-4FD8-95C7-C59A7529E22A}"/>
                </c:ext>
              </c:extLst>
            </c:dLbl>
            <c:dLbl>
              <c:idx val="1"/>
              <c:layout>
                <c:manualLayout>
                  <c:x val="0"/>
                  <c:y val="5.65858281779920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C40-4FD8-95C7-C59A7529E22A}"/>
                </c:ext>
              </c:extLst>
            </c:dLbl>
            <c:dLbl>
              <c:idx val="2"/>
              <c:layout>
                <c:manualLayout>
                  <c:x val="-1.4665286205186212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C40-4FD8-95C7-C59A7529E22A}"/>
                </c:ext>
              </c:extLst>
            </c:dLbl>
            <c:dLbl>
              <c:idx val="3"/>
              <c:layout>
                <c:manualLayout>
                  <c:x val="7.3224619652987218E-3"/>
                  <c:y val="7.8704902835375831E-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5.8813551406449359E-2"/>
                      <c:h val="5.1521388230411108E-2"/>
                    </c:manualLayout>
                  </c15:layout>
                </c:ext>
                <c:ext xmlns:c16="http://schemas.microsoft.com/office/drawing/2014/chart" uri="{C3380CC4-5D6E-409C-BE32-E72D297353CC}">
                  <c16:uniqueId val="{00000003-CC40-4FD8-95C7-C59A7529E22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'GE05'!$B$7:$B$16</c:f>
              <c:strCache>
                <c:ptCount val="4"/>
                <c:pt idx="0">
                  <c:v>SLO 1: describe within an historical context major Western political, geopolitical, economic, social, and/or intellectual developments</c:v>
                </c:pt>
                <c:pt idx="1">
                  <c:v>SLO 2: analyze the relationship between the development of ideas and historical change in Western and other regions of the world;</c:v>
                </c:pt>
                <c:pt idx="2">
                  <c:v>SLO 3: discuss distinctive features of contemporary Western civilization in terms of such areas as history, institutions, economy, society and culture.</c:v>
                </c:pt>
                <c:pt idx="3">
                  <c:v>SLO 1 + 2 + 3 combined</c:v>
                </c:pt>
              </c:strCache>
              <c:extLst/>
            </c:strRef>
          </c:cat>
          <c:val>
            <c:numRef>
              <c:f>'GE05'!$K$7:$K$16</c:f>
              <c:numCache>
                <c:formatCode>0.0%</c:formatCode>
                <c:ptCount val="4"/>
                <c:pt idx="0">
                  <c:v>7.0000000000000007E-2</c:v>
                </c:pt>
                <c:pt idx="1">
                  <c:v>0.03</c:v>
                </c:pt>
                <c:pt idx="2">
                  <c:v>0.1</c:v>
                </c:pt>
                <c:pt idx="3">
                  <c:v>6.6666666666666666E-2</c:v>
                </c:pt>
              </c:numCache>
              <c:extLst/>
            </c:numRef>
          </c:val>
          <c:extLst>
            <c:ext xmlns:c16="http://schemas.microsoft.com/office/drawing/2014/chart" uri="{C3380CC4-5D6E-409C-BE32-E72D297353CC}">
              <c16:uniqueId val="{00000004-CC40-4FD8-95C7-C59A7529E22A}"/>
            </c:ext>
          </c:extLst>
        </c:ser>
        <c:ser>
          <c:idx val="1"/>
          <c:order val="1"/>
          <c:tx>
            <c:strRef>
              <c:f>'GE05'!$L$5</c:f>
              <c:strCache>
                <c:ptCount val="1"/>
                <c:pt idx="0">
                  <c:v>Acceptable (1)</c:v>
                </c:pt>
              </c:strCache>
            </c:strRef>
          </c:tx>
          <c:spPr>
            <a:pattFill prst="solidDmnd">
              <a:fgClr>
                <a:srgbClr val="FFFF00"/>
              </a:fgClr>
              <a:bgClr>
                <a:schemeClr val="bg1"/>
              </a:bgClr>
            </a:pattFill>
            <a:ln>
              <a:noFill/>
            </a:ln>
            <a:effectLst/>
            <a:sp3d/>
          </c:spPr>
          <c:invertIfNegative val="0"/>
          <c:dLbls>
            <c:dLbl>
              <c:idx val="0"/>
              <c:layout>
                <c:manualLayout>
                  <c:x val="1.3198757584666623E-2"/>
                  <c:y val="6.6690440352633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C40-4FD8-95C7-C59A7529E22A}"/>
                </c:ext>
              </c:extLst>
            </c:dLbl>
            <c:dLbl>
              <c:idx val="1"/>
              <c:layout>
                <c:manualLayout>
                  <c:x val="-2.93305724103713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40-4FD8-95C7-C59A7529E22A}"/>
                </c:ext>
              </c:extLst>
            </c:dLbl>
            <c:dLbl>
              <c:idx val="2"/>
              <c:layout>
                <c:manualLayout>
                  <c:x val="5.8661144820739471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C40-4FD8-95C7-C59A7529E22A}"/>
                </c:ext>
              </c:extLst>
            </c:dLbl>
            <c:dLbl>
              <c:idx val="3"/>
              <c:layout>
                <c:manualLayout>
                  <c:x val="8.7868851702862603E-3"/>
                  <c:y val="8.07228957781608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C40-4FD8-95C7-C59A7529E22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'GE05'!$B$7:$B$16</c:f>
              <c:strCache>
                <c:ptCount val="4"/>
                <c:pt idx="0">
                  <c:v>SLO 1: describe within an historical context major Western political, geopolitical, economic, social, and/or intellectual developments</c:v>
                </c:pt>
                <c:pt idx="1">
                  <c:v>SLO 2: analyze the relationship between the development of ideas and historical change in Western and other regions of the world;</c:v>
                </c:pt>
                <c:pt idx="2">
                  <c:v>SLO 3: discuss distinctive features of contemporary Western civilization in terms of such areas as history, institutions, economy, society and culture.</c:v>
                </c:pt>
                <c:pt idx="3">
                  <c:v>SLO 1 + 2 + 3 combined</c:v>
                </c:pt>
              </c:strCache>
              <c:extLst/>
            </c:strRef>
          </c:cat>
          <c:val>
            <c:numRef>
              <c:f>'GE05'!$L$7:$L$16</c:f>
              <c:numCache>
                <c:formatCode>0.0%</c:formatCode>
                <c:ptCount val="4"/>
                <c:pt idx="0">
                  <c:v>0.38</c:v>
                </c:pt>
                <c:pt idx="1">
                  <c:v>0.26</c:v>
                </c:pt>
                <c:pt idx="2">
                  <c:v>0.39</c:v>
                </c:pt>
                <c:pt idx="3">
                  <c:v>0.34333333333333332</c:v>
                </c:pt>
              </c:numCache>
              <c:extLst/>
            </c:numRef>
          </c:val>
          <c:extLst>
            <c:ext xmlns:c16="http://schemas.microsoft.com/office/drawing/2014/chart" uri="{C3380CC4-5D6E-409C-BE32-E72D297353CC}">
              <c16:uniqueId val="{00000009-CC40-4FD8-95C7-C59A7529E22A}"/>
            </c:ext>
          </c:extLst>
        </c:ser>
        <c:ser>
          <c:idx val="2"/>
          <c:order val="2"/>
          <c:tx>
            <c:strRef>
              <c:f>'GE05'!$M$5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754418981169987E-16"/>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C40-4FD8-95C7-C59A7529E22A}"/>
                </c:ext>
              </c:extLst>
            </c:dLbl>
            <c:dLbl>
              <c:idx val="1"/>
              <c:layout>
                <c:manualLayout>
                  <c:x val="-2.9330572410370273E-3"/>
                  <c:y val="5.4564905743063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C40-4FD8-95C7-C59A7529E22A}"/>
                </c:ext>
              </c:extLst>
            </c:dLbl>
            <c:dLbl>
              <c:idx val="2"/>
              <c:layout>
                <c:manualLayout>
                  <c:x val="-4.399585861555649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C40-4FD8-95C7-C59A7529E22A}"/>
                </c:ext>
              </c:extLst>
            </c:dLbl>
            <c:dLbl>
              <c:idx val="3"/>
              <c:layout>
                <c:manualLayout>
                  <c:x val="5.8579234468575068E-3"/>
                  <c:y val="7.66867509892527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C40-4FD8-95C7-C59A7529E22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'GE05'!$B$7:$B$16</c:f>
              <c:strCache>
                <c:ptCount val="4"/>
                <c:pt idx="0">
                  <c:v>SLO 1: describe within an historical context major Western political, geopolitical, economic, social, and/or intellectual developments</c:v>
                </c:pt>
                <c:pt idx="1">
                  <c:v>SLO 2: analyze the relationship between the development of ideas and historical change in Western and other regions of the world;</c:v>
                </c:pt>
                <c:pt idx="2">
                  <c:v>SLO 3: discuss distinctive features of contemporary Western civilization in terms of such areas as history, institutions, economy, society and culture.</c:v>
                </c:pt>
                <c:pt idx="3">
                  <c:v>SLO 1 + 2 + 3 combined</c:v>
                </c:pt>
              </c:strCache>
              <c:extLst/>
            </c:strRef>
          </c:cat>
          <c:val>
            <c:numRef>
              <c:f>'GE05'!$M$7:$M$16</c:f>
              <c:numCache>
                <c:formatCode>0.0%</c:formatCode>
                <c:ptCount val="4"/>
                <c:pt idx="0">
                  <c:v>0.55000000000000004</c:v>
                </c:pt>
                <c:pt idx="1">
                  <c:v>0.71</c:v>
                </c:pt>
                <c:pt idx="2">
                  <c:v>0.51</c:v>
                </c:pt>
                <c:pt idx="3">
                  <c:v>0.59</c:v>
                </c:pt>
              </c:numCache>
              <c:extLst/>
            </c:numRef>
          </c:val>
          <c:extLst>
            <c:ext xmlns:c16="http://schemas.microsoft.com/office/drawing/2014/chart" uri="{C3380CC4-5D6E-409C-BE32-E72D297353CC}">
              <c16:uniqueId val="{0000000E-CC40-4FD8-95C7-C59A7529E22A}"/>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 05 ASSESSMENT</a:t>
            </a:r>
            <a:r>
              <a:rPr lang="en-US" sz="1800" b="1" i="0" u="none" strike="noStrike" baseline="0">
                <a:effectLst/>
              </a:rPr>
              <a:t>-Western Civilization-2018</a:t>
            </a:r>
          </a:p>
          <a:p>
            <a:pPr>
              <a:defRPr/>
            </a:pPr>
            <a:r>
              <a:rPr lang="en-US" sz="1800" b="1" i="0" u="none" strike="noStrike" baseline="0">
                <a:effectLst/>
              </a:rPr>
              <a:t>By Student Race/Ethnicity</a:t>
            </a:r>
            <a:endParaRPr lang="en-US" sz="1800"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strRef>
              <c:f>'Raceth-graphdata'!$L$5</c:f>
              <c:strCache>
                <c:ptCount val="1"/>
                <c:pt idx="0">
                  <c:v>Unacceptable (0)</c:v>
                </c:pt>
              </c:strCache>
            </c:strRef>
          </c:tx>
          <c:spPr>
            <a:pattFill prst="pct90">
              <a:fgClr>
                <a:srgbClr val="FF0000"/>
              </a:fgClr>
              <a:bgClr>
                <a:schemeClr val="bg1"/>
              </a:bgClr>
            </a:pattFill>
            <a:ln>
              <a:noFill/>
            </a:ln>
            <a:effectLst/>
            <a:sp3d/>
          </c:spPr>
          <c:invertIfNegative val="0"/>
          <c:dLbls>
            <c:dLbl>
              <c:idx val="0"/>
              <c:layout>
                <c:manualLayout>
                  <c:x val="4.3995858615555414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FB-4A5C-8202-354946147780}"/>
                </c:ext>
              </c:extLst>
            </c:dLbl>
            <c:dLbl>
              <c:idx val="1"/>
              <c:layout>
                <c:manualLayout>
                  <c:x val="2.9330572410370273E-3"/>
                  <c:y val="4.0418448698565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4FB-4A5C-8202-354946147780}"/>
                </c:ext>
              </c:extLst>
            </c:dLbl>
            <c:dLbl>
              <c:idx val="3"/>
              <c:layout>
                <c:manualLayout>
                  <c:x val="-8.7991717231111367E-3"/>
                  <c:y val="4.64812160033505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4FB-4A5C-8202-354946147780}"/>
                </c:ext>
              </c:extLst>
            </c:dLbl>
            <c:dLbl>
              <c:idx val="4"/>
              <c:layout>
                <c:manualLayout>
                  <c:x val="0"/>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4FB-4A5C-8202-354946147780}"/>
                </c:ext>
              </c:extLst>
            </c:dLbl>
            <c:dLbl>
              <c:idx val="6"/>
              <c:layout>
                <c:manualLayout>
                  <c:x val="0"/>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4FB-4A5C-8202-354946147780}"/>
                </c:ext>
              </c:extLst>
            </c:dLbl>
            <c:dLbl>
              <c:idx val="7"/>
              <c:layout>
                <c:manualLayout>
                  <c:x val="-5.8661144820740547E-3"/>
                  <c:y val="3.23347589588525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4FB-4A5C-8202-354946147780}"/>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color-GE05: SLO 1</c:v>
                </c:pt>
                <c:pt idx="1">
                  <c:v>White/ unreported-GE05: SLO 1</c:v>
                </c:pt>
                <c:pt idx="2">
                  <c:v>SLO 1: describe within an historical context major Western political, geopolitical, economic, social, and/or intellectual developments</c:v>
                </c:pt>
                <c:pt idx="3">
                  <c:v>Students of color-GE05: SLO 2</c:v>
                </c:pt>
                <c:pt idx="4">
                  <c:v>White/ unreported-GE05: SLO 2</c:v>
                </c:pt>
                <c:pt idx="5">
                  <c:v>SLO 2: analyze the relationship between the development of ideas and historical change in Western and other regions of the world;</c:v>
                </c:pt>
                <c:pt idx="6">
                  <c:v>Students of color-GE05: SLO 3</c:v>
                </c:pt>
                <c:pt idx="7">
                  <c:v>White/ unreported-GE05: SLO 3</c:v>
                </c:pt>
                <c:pt idx="8">
                  <c:v>SLO 3: discuss distinctive features of contemporary Western civilization in terms of such areas as history, institutions, economy, society and culture.</c:v>
                </c:pt>
              </c:strCache>
            </c:strRef>
          </c:cat>
          <c:val>
            <c:numRef>
              <c:f>'Raceth-graphdata'!$L$6:$L$28</c:f>
              <c:numCache>
                <c:formatCode>0%</c:formatCode>
                <c:ptCount val="9"/>
                <c:pt idx="0">
                  <c:v>7.407407407407407E-2</c:v>
                </c:pt>
                <c:pt idx="1">
                  <c:v>6.8493150684931503E-2</c:v>
                </c:pt>
                <c:pt idx="3">
                  <c:v>3.7037037037037035E-2</c:v>
                </c:pt>
                <c:pt idx="4">
                  <c:v>2.7397260273972601E-2</c:v>
                </c:pt>
                <c:pt idx="6">
                  <c:v>7.407407407407407E-2</c:v>
                </c:pt>
                <c:pt idx="7">
                  <c:v>0.1095890410958904</c:v>
                </c:pt>
              </c:numCache>
            </c:numRef>
          </c:val>
          <c:extLst>
            <c:ext xmlns:c16="http://schemas.microsoft.com/office/drawing/2014/chart" uri="{C3380CC4-5D6E-409C-BE32-E72D297353CC}">
              <c16:uniqueId val="{00000006-A4FB-4A5C-8202-354946147780}"/>
            </c:ext>
          </c:extLst>
        </c:ser>
        <c:ser>
          <c:idx val="1"/>
          <c:order val="1"/>
          <c:tx>
            <c:strRef>
              <c:f>'Raceth-graphdata'!$M$5</c:f>
              <c:strCache>
                <c:ptCount val="1"/>
                <c:pt idx="0">
                  <c:v>Acceptable (1)</c:v>
                </c:pt>
              </c:strCache>
            </c:strRef>
          </c:tx>
          <c:spPr>
            <a:pattFill prst="plaid">
              <a:fgClr>
                <a:srgbClr val="FFFF00"/>
              </a:fgClr>
              <a:bgClr>
                <a:schemeClr val="bg1"/>
              </a:bgClr>
            </a:pattFill>
            <a:ln>
              <a:noFill/>
            </a:ln>
            <a:effectLst/>
            <a:sp3d/>
          </c:spPr>
          <c:invertIfNegative val="0"/>
          <c:dLbls>
            <c:dLbl>
              <c:idx val="0"/>
              <c:layout>
                <c:manualLayout>
                  <c:x val="0"/>
                  <c:y val="6.46695179177051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4FB-4A5C-8202-354946147780}"/>
                </c:ext>
              </c:extLst>
            </c:dLbl>
            <c:dLbl>
              <c:idx val="1"/>
              <c:layout>
                <c:manualLayout>
                  <c:x val="-5.8661144820741622E-3"/>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4FB-4A5C-8202-354946147780}"/>
                </c:ext>
              </c:extLst>
            </c:dLbl>
            <c:dLbl>
              <c:idx val="3"/>
              <c:layout>
                <c:manualLayout>
                  <c:x val="8.7991717231110829E-3"/>
                  <c:y val="4.44602935684222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4FB-4A5C-8202-354946147780}"/>
                </c:ext>
              </c:extLst>
            </c:dLbl>
            <c:dLbl>
              <c:idx val="4"/>
              <c:layout>
                <c:manualLayout>
                  <c:x val="1.4665286205185137E-3"/>
                  <c:y val="4.24393711334940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4FB-4A5C-8202-354946147780}"/>
                </c:ext>
              </c:extLst>
            </c:dLbl>
            <c:dLbl>
              <c:idx val="6"/>
              <c:layout>
                <c:manualLayout>
                  <c:x val="0"/>
                  <c:y val="4.64812160033505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4FB-4A5C-8202-354946147780}"/>
                </c:ext>
              </c:extLst>
            </c:dLbl>
            <c:dLbl>
              <c:idx val="7"/>
              <c:layout>
                <c:manualLayout>
                  <c:x val="-1.7598343446222166E-2"/>
                  <c:y val="3.83975262636374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4FB-4A5C-8202-354946147780}"/>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color-GE05: SLO 1</c:v>
                </c:pt>
                <c:pt idx="1">
                  <c:v>White/ unreported-GE05: SLO 1</c:v>
                </c:pt>
                <c:pt idx="2">
                  <c:v>SLO 1: describe within an historical context major Western political, geopolitical, economic, social, and/or intellectual developments</c:v>
                </c:pt>
                <c:pt idx="3">
                  <c:v>Students of color-GE05: SLO 2</c:v>
                </c:pt>
                <c:pt idx="4">
                  <c:v>White/ unreported-GE05: SLO 2</c:v>
                </c:pt>
                <c:pt idx="5">
                  <c:v>SLO 2: analyze the relationship between the development of ideas and historical change in Western and other regions of the world;</c:v>
                </c:pt>
                <c:pt idx="6">
                  <c:v>Students of color-GE05: SLO 3</c:v>
                </c:pt>
                <c:pt idx="7">
                  <c:v>White/ unreported-GE05: SLO 3</c:v>
                </c:pt>
                <c:pt idx="8">
                  <c:v>SLO 3: discuss distinctive features of contemporary Western civilization in terms of such areas as history, institutions, economy, society and culture.</c:v>
                </c:pt>
              </c:strCache>
            </c:strRef>
          </c:cat>
          <c:val>
            <c:numRef>
              <c:f>'Raceth-graphdata'!$M$6:$M$28</c:f>
              <c:numCache>
                <c:formatCode>0%</c:formatCode>
                <c:ptCount val="9"/>
                <c:pt idx="0">
                  <c:v>0.44444444444444442</c:v>
                </c:pt>
                <c:pt idx="1">
                  <c:v>0.35616438356164382</c:v>
                </c:pt>
                <c:pt idx="3">
                  <c:v>0.18518518518518517</c:v>
                </c:pt>
                <c:pt idx="4">
                  <c:v>0.28767123287671231</c:v>
                </c:pt>
                <c:pt idx="6">
                  <c:v>0.33333333333333331</c:v>
                </c:pt>
                <c:pt idx="7">
                  <c:v>0.41095890410958902</c:v>
                </c:pt>
              </c:numCache>
            </c:numRef>
          </c:val>
          <c:extLst>
            <c:ext xmlns:c16="http://schemas.microsoft.com/office/drawing/2014/chart" uri="{C3380CC4-5D6E-409C-BE32-E72D297353CC}">
              <c16:uniqueId val="{0000000D-A4FB-4A5C-8202-354946147780}"/>
            </c:ext>
          </c:extLst>
        </c:ser>
        <c:ser>
          <c:idx val="2"/>
          <c:order val="2"/>
          <c:tx>
            <c:strRef>
              <c:f>'Raceth-graphdata'!$N$5</c:f>
              <c:strCache>
                <c:ptCount val="1"/>
                <c:pt idx="0">
                  <c:v>Target (2)</c:v>
                </c:pt>
              </c:strCache>
            </c:strRef>
          </c:tx>
          <c:spPr>
            <a:pattFill prst="dkHorz">
              <a:fgClr>
                <a:schemeClr val="accent6"/>
              </a:fgClr>
              <a:bgClr>
                <a:schemeClr val="bg1"/>
              </a:bgClr>
            </a:pattFill>
            <a:ln>
              <a:noFill/>
            </a:ln>
            <a:effectLst/>
            <a:sp3d/>
          </c:spPr>
          <c:invertIfNegative val="0"/>
          <c:dLbls>
            <c:dLbl>
              <c:idx val="0"/>
              <c:layout>
                <c:manualLayout>
                  <c:x val="-1.0265700343629596E-2"/>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4FB-4A5C-8202-354946147780}"/>
                </c:ext>
              </c:extLst>
            </c:dLbl>
            <c:dLbl>
              <c:idx val="1"/>
              <c:layout>
                <c:manualLayout>
                  <c:x val="2.9330572410369198E-3"/>
                  <c:y val="3.8397526263637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4FB-4A5C-8202-354946147780}"/>
                </c:ext>
              </c:extLst>
            </c:dLbl>
            <c:dLbl>
              <c:idx val="3"/>
              <c:layout>
                <c:manualLayout>
                  <c:x val="-8.7991717231111904E-3"/>
                  <c:y val="3.8397526263637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4FB-4A5C-8202-354946147780}"/>
                </c:ext>
              </c:extLst>
            </c:dLbl>
            <c:dLbl>
              <c:idx val="4"/>
              <c:layout>
                <c:manualLayout>
                  <c:x val="0"/>
                  <c:y val="4.04184486985657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4FB-4A5C-8202-354946147780}"/>
                </c:ext>
              </c:extLst>
            </c:dLbl>
            <c:dLbl>
              <c:idx val="6"/>
              <c:layout>
                <c:manualLayout>
                  <c:x val="0"/>
                  <c:y val="4.04184486985656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4FB-4A5C-8202-354946147780}"/>
                </c:ext>
              </c:extLst>
            </c:dLbl>
            <c:dLbl>
              <c:idx val="7"/>
              <c:layout>
                <c:manualLayout>
                  <c:x val="-8.7991717231110829E-3"/>
                  <c:y val="3.63766038287091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4FB-4A5C-8202-354946147780}"/>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'Raceth-graphdata'!$J$6:$J$28</c:f>
              <c:strCache>
                <c:ptCount val="9"/>
                <c:pt idx="0">
                  <c:v>Students of color-GE05: SLO 1</c:v>
                </c:pt>
                <c:pt idx="1">
                  <c:v>White/ unreported-GE05: SLO 1</c:v>
                </c:pt>
                <c:pt idx="2">
                  <c:v>SLO 1: describe within an historical context major Western political, geopolitical, economic, social, and/or intellectual developments</c:v>
                </c:pt>
                <c:pt idx="3">
                  <c:v>Students of color-GE05: SLO 2</c:v>
                </c:pt>
                <c:pt idx="4">
                  <c:v>White/ unreported-GE05: SLO 2</c:v>
                </c:pt>
                <c:pt idx="5">
                  <c:v>SLO 2: analyze the relationship between the development of ideas and historical change in Western and other regions of the world;</c:v>
                </c:pt>
                <c:pt idx="6">
                  <c:v>Students of color-GE05: SLO 3</c:v>
                </c:pt>
                <c:pt idx="7">
                  <c:v>White/ unreported-GE05: SLO 3</c:v>
                </c:pt>
                <c:pt idx="8">
                  <c:v>SLO 3: discuss distinctive features of contemporary Western civilization in terms of such areas as history, institutions, economy, society and culture.</c:v>
                </c:pt>
              </c:strCache>
            </c:strRef>
          </c:cat>
          <c:val>
            <c:numRef>
              <c:f>'Raceth-graphdata'!$N$6:$N$28</c:f>
              <c:numCache>
                <c:formatCode>0%</c:formatCode>
                <c:ptCount val="9"/>
                <c:pt idx="0">
                  <c:v>0.48148148148148145</c:v>
                </c:pt>
                <c:pt idx="1">
                  <c:v>0.57534246575342463</c:v>
                </c:pt>
                <c:pt idx="3">
                  <c:v>0.77777777777777779</c:v>
                </c:pt>
                <c:pt idx="4">
                  <c:v>0.68493150684931503</c:v>
                </c:pt>
                <c:pt idx="6">
                  <c:v>0.59259259259259256</c:v>
                </c:pt>
                <c:pt idx="7">
                  <c:v>0.47945205479452052</c:v>
                </c:pt>
              </c:numCache>
            </c:numRef>
          </c:val>
          <c:extLst>
            <c:ext xmlns:c16="http://schemas.microsoft.com/office/drawing/2014/chart" uri="{C3380CC4-5D6E-409C-BE32-E72D297353CC}">
              <c16:uniqueId val="{00000014-A4FB-4A5C-8202-354946147780}"/>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1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a:t>GENERAL EDUCATION (GE) ASSESSMENT SUMMARY</a:t>
            </a:r>
            <a:endParaRPr lang="en-US" sz="1800" b="1" i="0" u="none" strike="noStrike" baseline="0">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9375940108356836"/>
          <c:y val="5.676771119713557E-2"/>
          <c:w val="0.48269184446112928"/>
          <c:h val="0.83193324781808009"/>
        </c:manualLayout>
      </c:layout>
      <c:bar3DChart>
        <c:barDir val="bar"/>
        <c:grouping val="percentStacked"/>
        <c:varyColors val="0"/>
        <c:ser>
          <c:idx val="0"/>
          <c:order val="0"/>
          <c:tx>
            <c:v>Unacceptable (0)</c:v>
          </c:tx>
          <c:spPr>
            <a:pattFill prst="pct75">
              <a:fgClr>
                <a:srgbClr val="FF0000"/>
              </a:fgClr>
              <a:bgClr>
                <a:schemeClr val="bg1"/>
              </a:bgClr>
            </a:pattFill>
            <a:ln>
              <a:noFill/>
            </a:ln>
            <a:effectLst/>
            <a:sp3d/>
          </c:spPr>
          <c:invertIfNegative val="0"/>
          <c:dLbls>
            <c:dLbl>
              <c:idx val="0"/>
              <c:layout>
                <c:manualLayout>
                  <c:x val="-8.7868851702862603E-3"/>
                  <c:y val="6.45783166225286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04-41D0-A8D5-80EB09A857AE}"/>
                </c:ext>
              </c:extLst>
            </c:dLbl>
            <c:dLbl>
              <c:idx val="6"/>
              <c:layout>
                <c:manualLayout>
                  <c:x val="0"/>
                  <c:y val="5.04518098613504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604-41D0-A8D5-80EB09A857AE}"/>
                </c:ext>
              </c:extLst>
            </c:dLbl>
            <c:dLbl>
              <c:idx val="8"/>
              <c:layout>
                <c:manualLayout>
                  <c:x val="0"/>
                  <c:y val="5.44879546502585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604-41D0-A8D5-80EB09A857AE}"/>
                </c:ext>
              </c:extLst>
            </c:dLbl>
            <c:dLbl>
              <c:idx val="10"/>
              <c:layout>
                <c:manualLayout>
                  <c:x val="2.9289617234287534E-3"/>
                  <c:y val="5.24698822558044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604-41D0-A8D5-80EB09A857A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 multiyear'!$B$5:$B$16</c:f>
              <c:strCache>
                <c:ptCount val="11"/>
                <c:pt idx="0">
                  <c:v>GE 09: FOREIGN LANGUAGE (2017)</c:v>
                </c:pt>
                <c:pt idx="2">
                  <c:v>GE 12: SCIENCE, TECHNOLOGY, VALUES &amp; SOCIETY (2019)</c:v>
                </c:pt>
                <c:pt idx="4">
                  <c:v>GE 02: NATURAL SCIENCES (2019)</c:v>
                </c:pt>
                <c:pt idx="6">
                  <c:v>GE 05: WESTERN CIVILIZATION (2018)</c:v>
                </c:pt>
                <c:pt idx="8">
                  <c:v>GE 08: THE ARTS (2017)</c:v>
                </c:pt>
                <c:pt idx="10">
                  <c:v>GE 03: SOCIAL SCIENCE (2018)</c:v>
                </c:pt>
              </c:strCache>
              <c:extLst/>
            </c:strRef>
          </c:cat>
          <c:val>
            <c:numRef>
              <c:f>'GE multiyear'!$J$5:$J$16</c:f>
              <c:numCache>
                <c:formatCode>General</c:formatCode>
                <c:ptCount val="11"/>
                <c:pt idx="0" formatCode="0.0%">
                  <c:v>0.22368421052631579</c:v>
                </c:pt>
                <c:pt idx="2" formatCode="0.0%">
                  <c:v>7.8680203045685279E-2</c:v>
                </c:pt>
                <c:pt idx="4" formatCode="0.0%">
                  <c:v>0.11070110701107011</c:v>
                </c:pt>
                <c:pt idx="6" formatCode="0.0%">
                  <c:v>6.6666666666666666E-2</c:v>
                </c:pt>
                <c:pt idx="8" formatCode="0.0%">
                  <c:v>4.4444444444444446E-2</c:v>
                </c:pt>
                <c:pt idx="10" formatCode="0.0%">
                  <c:v>4.3067226890756302E-2</c:v>
                </c:pt>
              </c:numCache>
              <c:extLst/>
            </c:numRef>
          </c:val>
          <c:extLst>
            <c:ext xmlns:c16="http://schemas.microsoft.com/office/drawing/2014/chart" uri="{C3380CC4-5D6E-409C-BE32-E72D297353CC}">
              <c16:uniqueId val="{00000004-E604-41D0-A8D5-80EB09A857AE}"/>
            </c:ext>
          </c:extLst>
        </c:ser>
        <c:ser>
          <c:idx val="1"/>
          <c:order val="1"/>
          <c:tx>
            <c:v>Acceptable (1)</c:v>
          </c:tx>
          <c:spPr>
            <a:pattFill prst="solidDmnd">
              <a:fgClr>
                <a:srgbClr val="FFFF00"/>
              </a:fgClr>
              <a:bgClr>
                <a:schemeClr val="bg1"/>
              </a:bgClr>
            </a:pattFill>
            <a:ln>
              <a:noFill/>
            </a:ln>
            <a:effectLst/>
            <a:sp3d/>
          </c:spPr>
          <c:invertIfNegative val="0"/>
          <c:dLbls>
            <c:dLbl>
              <c:idx val="0"/>
              <c:layout>
                <c:manualLayout>
                  <c:x val="1.6109289478858035E-2"/>
                  <c:y val="6.45783166225286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604-41D0-A8D5-80EB09A857AE}"/>
                </c:ext>
              </c:extLst>
            </c:dLbl>
            <c:dLbl>
              <c:idx val="6"/>
              <c:layout>
                <c:manualLayout>
                  <c:x val="-1.4665286205186212E-3"/>
                  <c:y val="5.254398330813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604-41D0-A8D5-80EB09A857AE}"/>
                </c:ext>
              </c:extLst>
            </c:dLbl>
            <c:dLbl>
              <c:idx val="8"/>
              <c:layout>
                <c:manualLayout>
                  <c:x val="3.5147540681145041E-2"/>
                  <c:y val="5.6506027044712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604-41D0-A8D5-80EB09A857AE}"/>
                </c:ext>
              </c:extLst>
            </c:dLbl>
            <c:dLbl>
              <c:idx val="10"/>
              <c:layout>
                <c:manualLayout>
                  <c:x val="2.9289617234287534E-3"/>
                  <c:y val="5.04518098613504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604-41D0-A8D5-80EB09A857A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 multiyear'!$B$5:$B$16</c:f>
              <c:strCache>
                <c:ptCount val="11"/>
                <c:pt idx="0">
                  <c:v>GE 09: FOREIGN LANGUAGE (2017)</c:v>
                </c:pt>
                <c:pt idx="2">
                  <c:v>GE 12: SCIENCE, TECHNOLOGY, VALUES &amp; SOCIETY (2019)</c:v>
                </c:pt>
                <c:pt idx="4">
                  <c:v>GE 02: NATURAL SCIENCES (2019)</c:v>
                </c:pt>
                <c:pt idx="6">
                  <c:v>GE 05: WESTERN CIVILIZATION (2018)</c:v>
                </c:pt>
                <c:pt idx="8">
                  <c:v>GE 08: THE ARTS (2017)</c:v>
                </c:pt>
                <c:pt idx="10">
                  <c:v>GE 03: SOCIAL SCIENCE (2018)</c:v>
                </c:pt>
              </c:strCache>
              <c:extLst/>
            </c:strRef>
          </c:cat>
          <c:val>
            <c:numRef>
              <c:f>'GE multiyear'!$K$5:$K$16</c:f>
              <c:numCache>
                <c:formatCode>General</c:formatCode>
                <c:ptCount val="11"/>
                <c:pt idx="0" formatCode="0%">
                  <c:v>0.31725146198830412</c:v>
                </c:pt>
                <c:pt idx="2" formatCode="0%">
                  <c:v>0.3604060913705584</c:v>
                </c:pt>
                <c:pt idx="4" formatCode="0%">
                  <c:v>0.27200843437005801</c:v>
                </c:pt>
                <c:pt idx="6" formatCode="0%">
                  <c:v>0.34333333333333332</c:v>
                </c:pt>
                <c:pt idx="8" formatCode="0%">
                  <c:v>0.28888888888888886</c:v>
                </c:pt>
                <c:pt idx="10" formatCode="0%">
                  <c:v>0.22794117647058823</c:v>
                </c:pt>
              </c:numCache>
              <c:extLst/>
            </c:numRef>
          </c:val>
          <c:extLst>
            <c:ext xmlns:c16="http://schemas.microsoft.com/office/drawing/2014/chart" uri="{C3380CC4-5D6E-409C-BE32-E72D297353CC}">
              <c16:uniqueId val="{00000009-E604-41D0-A8D5-80EB09A857AE}"/>
            </c:ext>
          </c:extLst>
        </c:ser>
        <c:ser>
          <c:idx val="2"/>
          <c:order val="2"/>
          <c:tx>
            <c:v>Target (2)</c:v>
          </c:tx>
          <c:spPr>
            <a:pattFill prst="dkHorz">
              <a:fgClr>
                <a:srgbClr val="00B050"/>
              </a:fgClr>
              <a:bgClr>
                <a:schemeClr val="bg1"/>
              </a:bgClr>
            </a:pattFill>
            <a:ln>
              <a:noFill/>
            </a:ln>
            <a:effectLst/>
            <a:sp3d/>
          </c:spPr>
          <c:invertIfNegative val="0"/>
          <c:dLbls>
            <c:dLbl>
              <c:idx val="0"/>
              <c:layout>
                <c:manualLayout>
                  <c:x val="-2.9289617234287534E-3"/>
                  <c:y val="5.24698822558044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604-41D0-A8D5-80EB09A857AE}"/>
                </c:ext>
              </c:extLst>
            </c:dLbl>
            <c:dLbl>
              <c:idx val="6"/>
              <c:layout>
                <c:manualLayout>
                  <c:x val="5.8661144820739471E-3"/>
                  <c:y val="5.860675061292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604-41D0-A8D5-80EB09A857AE}"/>
                </c:ext>
              </c:extLst>
            </c:dLbl>
            <c:dLbl>
              <c:idx val="8"/>
              <c:layout>
                <c:manualLayout>
                  <c:x val="-1.0739402256747463E-16"/>
                  <c:y val="5.24698822558044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604-41D0-A8D5-80EB09A857AE}"/>
                </c:ext>
              </c:extLst>
            </c:dLbl>
            <c:dLbl>
              <c:idx val="10"/>
              <c:layout>
                <c:manualLayout>
                  <c:x val="4.3934425851431301E-3"/>
                  <c:y val="5.04518098613504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604-41D0-A8D5-80EB09A857AE}"/>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 multiyear'!$B$5:$B$16</c:f>
              <c:strCache>
                <c:ptCount val="11"/>
                <c:pt idx="0">
                  <c:v>GE 09: FOREIGN LANGUAGE (2017)</c:v>
                </c:pt>
                <c:pt idx="2">
                  <c:v>GE 12: SCIENCE, TECHNOLOGY, VALUES &amp; SOCIETY (2019)</c:v>
                </c:pt>
                <c:pt idx="4">
                  <c:v>GE 02: NATURAL SCIENCES (2019)</c:v>
                </c:pt>
                <c:pt idx="6">
                  <c:v>GE 05: WESTERN CIVILIZATION (2018)</c:v>
                </c:pt>
                <c:pt idx="8">
                  <c:v>GE 08: THE ARTS (2017)</c:v>
                </c:pt>
                <c:pt idx="10">
                  <c:v>GE 03: SOCIAL SCIENCE (2018)</c:v>
                </c:pt>
              </c:strCache>
              <c:extLst/>
            </c:strRef>
          </c:cat>
          <c:val>
            <c:numRef>
              <c:f>'GE multiyear'!$L$5:$L$16</c:f>
              <c:numCache>
                <c:formatCode>General</c:formatCode>
                <c:ptCount val="11"/>
                <c:pt idx="0" formatCode="0%">
                  <c:v>0.45906432748538012</c:v>
                </c:pt>
                <c:pt idx="2" formatCode="0%">
                  <c:v>0.56091370558375631</c:v>
                </c:pt>
                <c:pt idx="4" formatCode="0%">
                  <c:v>0.61729045861887188</c:v>
                </c:pt>
                <c:pt idx="6" formatCode="0%">
                  <c:v>0.59</c:v>
                </c:pt>
                <c:pt idx="8" formatCode="0%">
                  <c:v>0.66666666666666663</c:v>
                </c:pt>
                <c:pt idx="10" formatCode="0%">
                  <c:v>0.72899159663865543</c:v>
                </c:pt>
              </c:numCache>
              <c:extLst/>
            </c:numRef>
          </c:val>
          <c:extLst>
            <c:ext xmlns:c16="http://schemas.microsoft.com/office/drawing/2014/chart" uri="{C3380CC4-5D6E-409C-BE32-E72D297353CC}">
              <c16:uniqueId val="{0000000E-E604-41D0-A8D5-80EB09A857AE}"/>
            </c:ext>
          </c:extLst>
        </c:ser>
        <c:dLbls>
          <c:showLegendKey val="0"/>
          <c:showVal val="0"/>
          <c:showCatName val="0"/>
          <c:showSerName val="0"/>
          <c:showPercent val="0"/>
          <c:showBubbleSize val="0"/>
        </c:dLbls>
        <c:gapWidth val="150"/>
        <c:shape val="box"/>
        <c:axId val="498273216"/>
        <c:axId val="498273544"/>
        <c:axId val="0"/>
      </c:bar3DChart>
      <c:catAx>
        <c:axId val="4982732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t" anchorCtr="0"/>
          <a:lstStyle/>
          <a:p>
            <a:pPr>
              <a:defRPr sz="1400" b="1" i="0" u="none" strike="noStrike" kern="1200" baseline="0">
                <a:solidFill>
                  <a:schemeClr val="tx1">
                    <a:lumMod val="65000"/>
                    <a:lumOff val="35000"/>
                  </a:schemeClr>
                </a:solidFill>
                <a:latin typeface="+mn-lt"/>
                <a:ea typeface="+mn-ea"/>
                <a:cs typeface="+mn-cs"/>
              </a:defRPr>
            </a:pPr>
            <a:endParaRPr lang="en-US"/>
          </a:p>
        </c:txPr>
        <c:crossAx val="498273544"/>
        <c:crosses val="autoZero"/>
        <c:auto val="1"/>
        <c:lblAlgn val="ctr"/>
        <c:lblOffset val="100"/>
        <c:noMultiLvlLbl val="0"/>
      </c:catAx>
      <c:valAx>
        <c:axId val="4982735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8273216"/>
        <c:crosses val="autoZero"/>
        <c:crossBetween val="between"/>
      </c:valAx>
      <c:spPr>
        <a:noFill/>
        <a:ln>
          <a:noFill/>
        </a:ln>
        <a:effectLst/>
      </c:spPr>
    </c:plotArea>
    <c:legend>
      <c:legendPos val="b"/>
      <c:layout>
        <c:manualLayout>
          <c:xMode val="edge"/>
          <c:yMode val="edge"/>
          <c:x val="4.6460597681161751E-2"/>
          <c:y val="0.90480895528364713"/>
          <c:w val="0.91293661277108029"/>
          <c:h val="8.308261034962866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1D7BC0-4C2D-460A-A020-3C9AF71F7E65}"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286207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D7BC0-4C2D-460A-A020-3C9AF71F7E65}"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3828865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D7BC0-4C2D-460A-A020-3C9AF71F7E65}"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191584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D7BC0-4C2D-460A-A020-3C9AF71F7E65}"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1060554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1D7BC0-4C2D-460A-A020-3C9AF71F7E65}"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3018525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1D7BC0-4C2D-460A-A020-3C9AF71F7E65}"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3221786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1D7BC0-4C2D-460A-A020-3C9AF71F7E65}"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39387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1D7BC0-4C2D-460A-A020-3C9AF71F7E65}"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467572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D7BC0-4C2D-460A-A020-3C9AF71F7E65}"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3454225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1D7BC0-4C2D-460A-A020-3C9AF71F7E65}"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153223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1D7BC0-4C2D-460A-A020-3C9AF71F7E65}"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EA5DB-ABC5-4EE3-9FCC-800F563FEBE2}" type="slidenum">
              <a:rPr lang="en-US" smtClean="0"/>
              <a:t>‹#›</a:t>
            </a:fld>
            <a:endParaRPr lang="en-US"/>
          </a:p>
        </p:txBody>
      </p:sp>
    </p:spTree>
    <p:extLst>
      <p:ext uri="{BB962C8B-B14F-4D97-AF65-F5344CB8AC3E}">
        <p14:creationId xmlns:p14="http://schemas.microsoft.com/office/powerpoint/2010/main" val="60373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D7BC0-4C2D-460A-A020-3C9AF71F7E65}" type="datetimeFigureOut">
              <a:rPr lang="en-US" smtClean="0"/>
              <a:t>4/21/2021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EA5DB-ABC5-4EE3-9FCC-800F563FEBE2}" type="slidenum">
              <a:rPr lang="en-US" smtClean="0"/>
              <a:t>‹#›</a:t>
            </a:fld>
            <a:endParaRPr lang="en-US"/>
          </a:p>
        </p:txBody>
      </p:sp>
    </p:spTree>
    <p:extLst>
      <p:ext uri="{BB962C8B-B14F-4D97-AF65-F5344CB8AC3E}">
        <p14:creationId xmlns:p14="http://schemas.microsoft.com/office/powerpoint/2010/main" val="182526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General Education Assessment Results</a:t>
            </a:r>
          </a:p>
        </p:txBody>
      </p:sp>
      <p:sp>
        <p:nvSpPr>
          <p:cNvPr id="3" name="Subtitle 2"/>
          <p:cNvSpPr>
            <a:spLocks noGrp="1"/>
          </p:cNvSpPr>
          <p:nvPr>
            <p:ph type="subTitle" idx="1"/>
          </p:nvPr>
        </p:nvSpPr>
        <p:spPr/>
        <p:txBody>
          <a:bodyPr/>
          <a:lstStyle/>
          <a:p>
            <a:r>
              <a:rPr lang="en-US" dirty="0"/>
              <a:t>April 22, 2021</a:t>
            </a:r>
          </a:p>
        </p:txBody>
      </p:sp>
    </p:spTree>
    <p:extLst>
      <p:ext uri="{BB962C8B-B14F-4D97-AF65-F5344CB8AC3E}">
        <p14:creationId xmlns:p14="http://schemas.microsoft.com/office/powerpoint/2010/main" val="29769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0000000-0008-0000-0300-000002000000}"/>
              </a:ext>
            </a:extLst>
          </p:cNvPr>
          <p:cNvGraphicFramePr>
            <a:graphicFrameLocks noGrp="1"/>
          </p:cNvGraphicFramePr>
          <p:nvPr>
            <p:ph idx="1"/>
            <p:extLst>
              <p:ext uri="{D42A27DB-BD31-4B8C-83A1-F6EECF244321}">
                <p14:modId xmlns:p14="http://schemas.microsoft.com/office/powerpoint/2010/main" val="2555053555"/>
              </p:ext>
            </p:extLst>
          </p:nvPr>
        </p:nvGraphicFramePr>
        <p:xfrm>
          <a:off x="507999" y="267855"/>
          <a:ext cx="11240655" cy="59091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31705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 3: Social Sciences</a:t>
            </a:r>
          </a:p>
        </p:txBody>
      </p:sp>
      <p:sp>
        <p:nvSpPr>
          <p:cNvPr id="3" name="Content Placeholder 2"/>
          <p:cNvSpPr>
            <a:spLocks noGrp="1"/>
          </p:cNvSpPr>
          <p:nvPr>
            <p:ph idx="1"/>
          </p:nvPr>
        </p:nvSpPr>
        <p:spPr>
          <a:xfrm>
            <a:off x="838200" y="1825624"/>
            <a:ext cx="10515600" cy="4666615"/>
          </a:xfrm>
        </p:spPr>
        <p:txBody>
          <a:bodyPr>
            <a:normAutofit lnSpcReduction="10000"/>
          </a:bodyPr>
          <a:lstStyle/>
          <a:p>
            <a:r>
              <a:rPr lang="en-US" dirty="0"/>
              <a:t>Goals - The goal of this category is to familiarize students with the methodology of social scientists and provide a substantial introduction to a social science discipline.</a:t>
            </a:r>
          </a:p>
          <a:p>
            <a:r>
              <a:rPr lang="en-US" dirty="0"/>
              <a:t>Outcomes – Students will demonstrate:</a:t>
            </a:r>
          </a:p>
          <a:p>
            <a:pPr marL="690563" indent="-514350">
              <a:buFont typeface="+mj-lt"/>
              <a:buAutoNum type="arabicPeriod"/>
            </a:pPr>
            <a:r>
              <a:rPr lang="en-US" dirty="0"/>
              <a:t>an understanding of the methods social scientists use to explore social phenomena, including observation, hypothesis development, measurement and data collection, experimentation, evaluation of evidence, and employment of mathematical and interpretive analysis;</a:t>
            </a:r>
          </a:p>
          <a:p>
            <a:pPr marL="690563" indent="-514350">
              <a:buFont typeface="+mj-lt"/>
              <a:buAutoNum type="arabicPeriod"/>
            </a:pPr>
            <a:r>
              <a:rPr lang="en-US" dirty="0"/>
              <a:t>knowledge of major concepts, models and issues of at least one discipline in the social sciences.</a:t>
            </a:r>
          </a:p>
          <a:p>
            <a:endParaRPr lang="en-US" dirty="0"/>
          </a:p>
        </p:txBody>
      </p:sp>
    </p:spTree>
    <p:extLst>
      <p:ext uri="{BB962C8B-B14F-4D97-AF65-F5344CB8AC3E}">
        <p14:creationId xmlns:p14="http://schemas.microsoft.com/office/powerpoint/2010/main" val="3918637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55" y="175492"/>
            <a:ext cx="10515600" cy="461818"/>
          </a:xfrm>
        </p:spPr>
        <p:txBody>
          <a:bodyPr>
            <a:noAutofit/>
          </a:bodyPr>
          <a:lstStyle/>
          <a:p>
            <a:pPr algn="ctr"/>
            <a:r>
              <a:rPr lang="en-US" sz="3600" dirty="0"/>
              <a:t>GE 3: Summary of Results</a:t>
            </a:r>
          </a:p>
        </p:txBody>
      </p:sp>
      <p:graphicFrame>
        <p:nvGraphicFramePr>
          <p:cNvPr id="5" name="Chart 4"/>
          <p:cNvGraphicFramePr>
            <a:graphicFrameLocks noGrp="1"/>
          </p:cNvGraphicFramePr>
          <p:nvPr>
            <p:extLst>
              <p:ext uri="{D42A27DB-BD31-4B8C-83A1-F6EECF244321}">
                <p14:modId xmlns:p14="http://schemas.microsoft.com/office/powerpoint/2010/main" val="1213751547"/>
              </p:ext>
            </p:extLst>
          </p:nvPr>
        </p:nvGraphicFramePr>
        <p:xfrm>
          <a:off x="471054" y="637310"/>
          <a:ext cx="11369964" cy="5885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085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extLst>
              <p:ext uri="{D42A27DB-BD31-4B8C-83A1-F6EECF244321}">
                <p14:modId xmlns:p14="http://schemas.microsoft.com/office/powerpoint/2010/main" val="3646656108"/>
              </p:ext>
            </p:extLst>
          </p:nvPr>
        </p:nvGraphicFramePr>
        <p:xfrm>
          <a:off x="554182" y="332509"/>
          <a:ext cx="11240653" cy="63330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2251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lstStyle/>
          <a:p>
            <a:r>
              <a:rPr lang="en-US" dirty="0"/>
              <a:t>GE 5: Western Civilization</a:t>
            </a:r>
          </a:p>
        </p:txBody>
      </p:sp>
      <p:sp>
        <p:nvSpPr>
          <p:cNvPr id="3" name="Content Placeholder 2"/>
          <p:cNvSpPr>
            <a:spLocks noGrp="1"/>
          </p:cNvSpPr>
          <p:nvPr>
            <p:ph idx="1"/>
          </p:nvPr>
        </p:nvSpPr>
        <p:spPr>
          <a:xfrm>
            <a:off x="838200" y="1493520"/>
            <a:ext cx="10515600" cy="5039359"/>
          </a:xfrm>
        </p:spPr>
        <p:txBody>
          <a:bodyPr>
            <a:normAutofit fontScale="92500" lnSpcReduction="20000"/>
          </a:bodyPr>
          <a:lstStyle/>
          <a:p>
            <a:r>
              <a:rPr lang="en-US" dirty="0"/>
              <a:t>Goals - The goal of this category is to provide students with an understanding of the history and development of the distinctive features of Western civilization and relate the development of Western civilization to that of other regions of the world. Courses in this category will address the ways in which social, political, economic, geopolitical and/or intellectual movements have affected how members of the contemporary world think, act, and organize their lives.</a:t>
            </a:r>
          </a:p>
          <a:p>
            <a:r>
              <a:rPr lang="en-US" dirty="0"/>
              <a:t>Outcomes – Students will be able to:</a:t>
            </a:r>
          </a:p>
          <a:p>
            <a:pPr marL="690563" indent="-514350">
              <a:buFont typeface="+mj-lt"/>
              <a:buAutoNum type="arabicPeriod"/>
            </a:pPr>
            <a:r>
              <a:rPr lang="en-US" dirty="0"/>
              <a:t>describe within an historical context major Western political, geopolitical, economic, social, and/or intellectual developments;</a:t>
            </a:r>
          </a:p>
          <a:p>
            <a:pPr marL="690563" indent="-514350">
              <a:buFont typeface="+mj-lt"/>
              <a:buAutoNum type="arabicPeriod"/>
            </a:pPr>
            <a:r>
              <a:rPr lang="en-US" dirty="0"/>
              <a:t>analyze the relationship between the development of ideas and historical change in Western and other regions of the world;</a:t>
            </a:r>
          </a:p>
          <a:p>
            <a:pPr marL="690563" indent="-514350">
              <a:buFont typeface="+mj-lt"/>
              <a:buAutoNum type="arabicPeriod"/>
            </a:pPr>
            <a:r>
              <a:rPr lang="en-US" dirty="0"/>
              <a:t>discuss distinctive features of contemporary Western civilization in terms of such areas as history, institutions, economy, society and culture.</a:t>
            </a:r>
          </a:p>
          <a:p>
            <a:endParaRPr lang="en-US" dirty="0"/>
          </a:p>
        </p:txBody>
      </p:sp>
    </p:spTree>
    <p:extLst>
      <p:ext uri="{BB962C8B-B14F-4D97-AF65-F5344CB8AC3E}">
        <p14:creationId xmlns:p14="http://schemas.microsoft.com/office/powerpoint/2010/main" val="2240999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201"/>
            <a:ext cx="10515600" cy="554181"/>
          </a:xfrm>
        </p:spPr>
        <p:txBody>
          <a:bodyPr>
            <a:noAutofit/>
          </a:bodyPr>
          <a:lstStyle/>
          <a:p>
            <a:pPr algn="ctr"/>
            <a:r>
              <a:rPr lang="en-US" sz="3600" dirty="0"/>
              <a:t>GE 5: Summary of Results</a:t>
            </a:r>
          </a:p>
        </p:txBody>
      </p:sp>
      <p:graphicFrame>
        <p:nvGraphicFramePr>
          <p:cNvPr id="5" name="Chart 4">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3652743291"/>
              </p:ext>
            </p:extLst>
          </p:nvPr>
        </p:nvGraphicFramePr>
        <p:xfrm>
          <a:off x="471055" y="757382"/>
          <a:ext cx="11305309" cy="57489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9638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0000000-0008-0000-0300-000002000000}"/>
              </a:ext>
            </a:extLst>
          </p:cNvPr>
          <p:cNvGraphicFramePr>
            <a:graphicFrameLocks noGrp="1"/>
          </p:cNvGraphicFramePr>
          <p:nvPr>
            <p:extLst>
              <p:ext uri="{D42A27DB-BD31-4B8C-83A1-F6EECF244321}">
                <p14:modId xmlns:p14="http://schemas.microsoft.com/office/powerpoint/2010/main" val="3209200957"/>
              </p:ext>
            </p:extLst>
          </p:nvPr>
        </p:nvGraphicFramePr>
        <p:xfrm>
          <a:off x="563418" y="265925"/>
          <a:ext cx="11166763" cy="63003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0915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noGrp="1"/>
          </p:cNvGraphicFramePr>
          <p:nvPr>
            <p:extLst>
              <p:ext uri="{D42A27DB-BD31-4B8C-83A1-F6EECF244321}">
                <p14:modId xmlns:p14="http://schemas.microsoft.com/office/powerpoint/2010/main" val="1971011224"/>
              </p:ext>
            </p:extLst>
          </p:nvPr>
        </p:nvGraphicFramePr>
        <p:xfrm>
          <a:off x="480292" y="282433"/>
          <a:ext cx="11194472" cy="62931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231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Points or Questions</a:t>
            </a:r>
          </a:p>
        </p:txBody>
      </p:sp>
      <p:sp>
        <p:nvSpPr>
          <p:cNvPr id="3" name="Content Placeholder 2"/>
          <p:cNvSpPr>
            <a:spLocks noGrp="1"/>
          </p:cNvSpPr>
          <p:nvPr>
            <p:ph idx="1"/>
          </p:nvPr>
        </p:nvSpPr>
        <p:spPr/>
        <p:txBody>
          <a:bodyPr>
            <a:normAutofit lnSpcReduction="10000"/>
          </a:bodyPr>
          <a:lstStyle/>
          <a:p>
            <a:r>
              <a:rPr lang="en-US" dirty="0"/>
              <a:t>GE 2 Gap between students of color and white students</a:t>
            </a:r>
          </a:p>
          <a:p>
            <a:endParaRPr lang="en-US" dirty="0"/>
          </a:p>
          <a:p>
            <a:r>
              <a:rPr lang="en-US" dirty="0"/>
              <a:t>GE 5 and GE 12 students of color performing above white students</a:t>
            </a:r>
          </a:p>
          <a:p>
            <a:endParaRPr lang="en-US" dirty="0"/>
          </a:p>
          <a:p>
            <a:r>
              <a:rPr lang="en-US" dirty="0"/>
              <a:t>Class standing at time of taking GE</a:t>
            </a:r>
          </a:p>
          <a:p>
            <a:pPr lvl="1"/>
            <a:r>
              <a:rPr lang="en-US" dirty="0"/>
              <a:t>GE 2 student performance increase as  standing increase</a:t>
            </a:r>
          </a:p>
          <a:p>
            <a:pPr lvl="1"/>
            <a:r>
              <a:rPr lang="en-US" dirty="0"/>
              <a:t>GE 12: juniors and seniors 87% at target compared to 34% of freshmen at target</a:t>
            </a:r>
          </a:p>
          <a:p>
            <a:pPr lvl="1"/>
            <a:r>
              <a:rPr lang="en-US" dirty="0"/>
              <a:t>Also seen in GE 3</a:t>
            </a:r>
          </a:p>
          <a:p>
            <a:pPr lvl="1"/>
            <a:r>
              <a:rPr lang="en-US" dirty="0"/>
              <a:t>GE 5 freshman achieve higher</a:t>
            </a:r>
          </a:p>
          <a:p>
            <a:pPr lvl="1"/>
            <a:endParaRPr lang="en-US" dirty="0"/>
          </a:p>
        </p:txBody>
      </p:sp>
    </p:spTree>
    <p:extLst>
      <p:ext uri="{BB962C8B-B14F-4D97-AF65-F5344CB8AC3E}">
        <p14:creationId xmlns:p14="http://schemas.microsoft.com/office/powerpoint/2010/main" val="4168235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do with these findings?</a:t>
            </a:r>
          </a:p>
        </p:txBody>
      </p:sp>
      <p:sp>
        <p:nvSpPr>
          <p:cNvPr id="3" name="Content Placeholder 2"/>
          <p:cNvSpPr>
            <a:spLocks noGrp="1"/>
          </p:cNvSpPr>
          <p:nvPr>
            <p:ph idx="1"/>
          </p:nvPr>
        </p:nvSpPr>
        <p:spPr/>
        <p:txBody>
          <a:bodyPr/>
          <a:lstStyle/>
          <a:p>
            <a:r>
              <a:rPr lang="en-US" dirty="0"/>
              <a:t>Why are the numbers this way and what should we do based on these numbers?</a:t>
            </a:r>
          </a:p>
          <a:p>
            <a:pPr marL="0" indent="0">
              <a:buNone/>
            </a:pPr>
            <a:endParaRPr lang="en-US" dirty="0"/>
          </a:p>
          <a:p>
            <a:pPr lvl="1"/>
            <a:r>
              <a:rPr lang="en-US" dirty="0"/>
              <a:t>Look at outcomes</a:t>
            </a:r>
          </a:p>
          <a:p>
            <a:pPr lvl="1"/>
            <a:r>
              <a:rPr lang="en-US" dirty="0"/>
              <a:t>Inclusive strategies for teaching GE</a:t>
            </a:r>
          </a:p>
          <a:p>
            <a:pPr lvl="1"/>
            <a:r>
              <a:rPr lang="en-US" dirty="0"/>
              <a:t>Schedule building and appropriate first year schedules</a:t>
            </a:r>
          </a:p>
          <a:p>
            <a:pPr lvl="1"/>
            <a:endParaRPr lang="en-US" dirty="0"/>
          </a:p>
          <a:p>
            <a:r>
              <a:rPr lang="en-US" dirty="0"/>
              <a:t>Survey of faculty/departments based on these findings</a:t>
            </a:r>
          </a:p>
        </p:txBody>
      </p:sp>
    </p:spTree>
    <p:extLst>
      <p:ext uri="{BB962C8B-B14F-4D97-AF65-F5344CB8AC3E}">
        <p14:creationId xmlns:p14="http://schemas.microsoft.com/office/powerpoint/2010/main" val="1518515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838199" y="1825625"/>
            <a:ext cx="8061101" cy="4351338"/>
          </a:xfrm>
        </p:spPr>
        <p:txBody>
          <a:bodyPr/>
          <a:lstStyle/>
          <a:p>
            <a:r>
              <a:rPr lang="en-US" dirty="0"/>
              <a:t>Introductions</a:t>
            </a:r>
          </a:p>
          <a:p>
            <a:r>
              <a:rPr lang="en-US" dirty="0"/>
              <a:t>SUNY Cortland GE and GE Assessment</a:t>
            </a:r>
          </a:p>
          <a:p>
            <a:r>
              <a:rPr lang="en-US" dirty="0"/>
              <a:t>2</a:t>
            </a:r>
          </a:p>
          <a:p>
            <a:r>
              <a:rPr lang="en-US" dirty="0"/>
              <a:t>12</a:t>
            </a:r>
          </a:p>
          <a:p>
            <a:r>
              <a:rPr lang="en-US" dirty="0"/>
              <a:t>3</a:t>
            </a:r>
          </a:p>
          <a:p>
            <a:r>
              <a:rPr lang="en-US" dirty="0"/>
              <a:t>5</a:t>
            </a:r>
          </a:p>
          <a:p>
            <a:r>
              <a:rPr lang="en-US" dirty="0"/>
              <a:t>Highlights and Questions</a:t>
            </a:r>
          </a:p>
          <a:p>
            <a:pPr marL="0" indent="0">
              <a:buNone/>
            </a:pPr>
            <a:endParaRPr lang="en-US" dirty="0"/>
          </a:p>
        </p:txBody>
      </p:sp>
    </p:spTree>
    <p:extLst>
      <p:ext uri="{BB962C8B-B14F-4D97-AF65-F5344CB8AC3E}">
        <p14:creationId xmlns:p14="http://schemas.microsoft.com/office/powerpoint/2010/main" val="3029903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Questions about GE</a:t>
            </a:r>
          </a:p>
        </p:txBody>
      </p:sp>
      <p:sp>
        <p:nvSpPr>
          <p:cNvPr id="3" name="Content Placeholder 2"/>
          <p:cNvSpPr>
            <a:spLocks noGrp="1"/>
          </p:cNvSpPr>
          <p:nvPr>
            <p:ph idx="1"/>
          </p:nvPr>
        </p:nvSpPr>
        <p:spPr/>
        <p:txBody>
          <a:bodyPr/>
          <a:lstStyle/>
          <a:p>
            <a:r>
              <a:rPr lang="en-US" dirty="0"/>
              <a:t>What support would be helpful from the GE Committee in teaching and assessing your GE courses?</a:t>
            </a:r>
          </a:p>
          <a:p>
            <a:r>
              <a:rPr lang="en-US" dirty="0"/>
              <a:t>What questions do you have about the assessment data?</a:t>
            </a:r>
          </a:p>
        </p:txBody>
      </p:sp>
    </p:spTree>
    <p:extLst>
      <p:ext uri="{BB962C8B-B14F-4D97-AF65-F5344CB8AC3E}">
        <p14:creationId xmlns:p14="http://schemas.microsoft.com/office/powerpoint/2010/main" val="2925831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SUNY Cortland GE and GE Assessment</a:t>
            </a:r>
          </a:p>
        </p:txBody>
      </p:sp>
      <p:sp>
        <p:nvSpPr>
          <p:cNvPr id="3" name="Content Placeholder 2"/>
          <p:cNvSpPr>
            <a:spLocks noGrp="1"/>
          </p:cNvSpPr>
          <p:nvPr>
            <p:ph idx="1"/>
          </p:nvPr>
        </p:nvSpPr>
        <p:spPr/>
        <p:txBody>
          <a:bodyPr>
            <a:normAutofit/>
          </a:bodyPr>
          <a:lstStyle/>
          <a:p>
            <a:r>
              <a:rPr lang="en-US" dirty="0"/>
              <a:t>GE Program</a:t>
            </a:r>
          </a:p>
          <a:p>
            <a:pPr lvl="1"/>
            <a:r>
              <a:rPr lang="en-US" dirty="0"/>
              <a:t>12 Categories</a:t>
            </a:r>
          </a:p>
          <a:p>
            <a:pPr lvl="1"/>
            <a:r>
              <a:rPr lang="en-US" dirty="0"/>
              <a:t>Based on SUNY BOT and SUNY Cortland program</a:t>
            </a:r>
          </a:p>
          <a:p>
            <a:endParaRPr lang="en-US" dirty="0"/>
          </a:p>
          <a:p>
            <a:r>
              <a:rPr lang="en-US" dirty="0"/>
              <a:t>GE Assessment</a:t>
            </a:r>
          </a:p>
          <a:p>
            <a:pPr lvl="1"/>
            <a:r>
              <a:rPr lang="en-US" dirty="0"/>
              <a:t>GE Committee responsible and oversees and helps with review of syllabi and methods</a:t>
            </a:r>
          </a:p>
          <a:p>
            <a:pPr lvl="1"/>
            <a:r>
              <a:rPr lang="en-US" dirty="0"/>
              <a:t>Cycle</a:t>
            </a:r>
          </a:p>
          <a:p>
            <a:pPr lvl="1"/>
            <a:r>
              <a:rPr lang="en-US" dirty="0"/>
              <a:t>Embedded assessments chosen by instructions</a:t>
            </a:r>
          </a:p>
          <a:p>
            <a:pPr lvl="1"/>
            <a:r>
              <a:rPr lang="en-US" dirty="0"/>
              <a:t>Random sample for spring</a:t>
            </a:r>
          </a:p>
        </p:txBody>
      </p:sp>
    </p:spTree>
    <p:extLst>
      <p:ext uri="{BB962C8B-B14F-4D97-AF65-F5344CB8AC3E}">
        <p14:creationId xmlns:p14="http://schemas.microsoft.com/office/powerpoint/2010/main" val="753592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a:t>
            </a:r>
          </a:p>
        </p:txBody>
      </p:sp>
      <p:sp>
        <p:nvSpPr>
          <p:cNvPr id="3" name="Content Placeholder 2"/>
          <p:cNvSpPr>
            <a:spLocks noGrp="1"/>
          </p:cNvSpPr>
          <p:nvPr>
            <p:ph idx="1"/>
          </p:nvPr>
        </p:nvSpPr>
        <p:spPr/>
        <p:txBody>
          <a:bodyPr/>
          <a:lstStyle/>
          <a:p>
            <a:r>
              <a:rPr lang="en-US" dirty="0"/>
              <a:t>How many of you have taught a GE course?</a:t>
            </a:r>
          </a:p>
        </p:txBody>
      </p:sp>
    </p:spTree>
    <p:extLst>
      <p:ext uri="{BB962C8B-B14F-4D97-AF65-F5344CB8AC3E}">
        <p14:creationId xmlns:p14="http://schemas.microsoft.com/office/powerpoint/2010/main" val="1678986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 2: Natural Sciences</a:t>
            </a:r>
          </a:p>
        </p:txBody>
      </p:sp>
      <p:sp>
        <p:nvSpPr>
          <p:cNvPr id="3" name="Content Placeholder 2"/>
          <p:cNvSpPr>
            <a:spLocks noGrp="1"/>
          </p:cNvSpPr>
          <p:nvPr>
            <p:ph idx="1"/>
          </p:nvPr>
        </p:nvSpPr>
        <p:spPr>
          <a:xfrm>
            <a:off x="838200" y="1825624"/>
            <a:ext cx="10515600" cy="4788535"/>
          </a:xfrm>
        </p:spPr>
        <p:txBody>
          <a:bodyPr>
            <a:normAutofit fontScale="77500" lnSpcReduction="20000"/>
          </a:bodyPr>
          <a:lstStyle/>
          <a:p>
            <a:r>
              <a:rPr lang="en-US" sz="2900" dirty="0"/>
              <a:t>Goal - The goal of this category is to provide students with an understanding of the process of scientific inquiry, some of the major scientific theories and their application to modern life. Students will practice the methods of science in a laboratory experience.</a:t>
            </a:r>
          </a:p>
          <a:p>
            <a:pPr marL="0" indent="0">
              <a:buNone/>
            </a:pPr>
            <a:endParaRPr lang="en-US" dirty="0"/>
          </a:p>
          <a:p>
            <a:r>
              <a:rPr lang="en-US" dirty="0"/>
              <a:t>Outcomes – Students will demonstrate:</a:t>
            </a:r>
          </a:p>
          <a:p>
            <a:pPr marL="690563" indent="-514350">
              <a:buFont typeface="+mj-lt"/>
              <a:buAutoNum type="arabicPeriod"/>
            </a:pPr>
            <a:r>
              <a:rPr lang="en-US" dirty="0"/>
              <a:t>an understanding of the methods scientists use to explore natural phenomena, including observation, hypothesis development, measurement and data collection, experimentation, evaluation of evidence, and employment of mathematical analysis;</a:t>
            </a:r>
          </a:p>
          <a:p>
            <a:pPr marL="690563" indent="-514350">
              <a:buFont typeface="+mj-lt"/>
              <a:buAutoNum type="arabicPeriod"/>
            </a:pPr>
            <a:r>
              <a:rPr lang="en-US" dirty="0"/>
              <a:t>knowledge of the principles of one or more of the natural sciences;</a:t>
            </a:r>
          </a:p>
          <a:p>
            <a:pPr marL="690563" indent="-514350">
              <a:buFont typeface="+mj-lt"/>
              <a:buAutoNum type="arabicPeriod"/>
            </a:pPr>
            <a:r>
              <a:rPr lang="en-US" dirty="0"/>
              <a:t>the ability to apply scientific data, concepts and models in one or more of the natural sciences, and relate the relevant technology and principles they have studied to modern life.</a:t>
            </a:r>
          </a:p>
          <a:p>
            <a:endParaRPr lang="en-US" dirty="0"/>
          </a:p>
          <a:p>
            <a:endParaRPr lang="en-US" dirty="0"/>
          </a:p>
          <a:p>
            <a:r>
              <a:rPr lang="en-US" dirty="0"/>
              <a:t>In which of these outcomes do our students perform the highest as a group?</a:t>
            </a:r>
          </a:p>
        </p:txBody>
      </p:sp>
    </p:spTree>
    <p:extLst>
      <p:ext uri="{BB962C8B-B14F-4D97-AF65-F5344CB8AC3E}">
        <p14:creationId xmlns:p14="http://schemas.microsoft.com/office/powerpoint/2010/main" val="24844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591" y="-47581"/>
            <a:ext cx="10515600" cy="749546"/>
          </a:xfrm>
        </p:spPr>
        <p:txBody>
          <a:bodyPr>
            <a:normAutofit/>
          </a:bodyPr>
          <a:lstStyle/>
          <a:p>
            <a:pPr algn="ctr"/>
            <a:r>
              <a:rPr lang="en-US" sz="3600" dirty="0"/>
              <a:t>GE 2:  Summary of Results</a:t>
            </a:r>
          </a:p>
        </p:txBody>
      </p:sp>
      <p:graphicFrame>
        <p:nvGraphicFramePr>
          <p:cNvPr id="4" name="Chart 3">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317664847"/>
              </p:ext>
            </p:extLst>
          </p:nvPr>
        </p:nvGraphicFramePr>
        <p:xfrm>
          <a:off x="751114" y="637309"/>
          <a:ext cx="10689771" cy="59463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7776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0000000-0008-0000-0300-000002000000}"/>
              </a:ext>
            </a:extLst>
          </p:cNvPr>
          <p:cNvGraphicFramePr>
            <a:graphicFrameLocks noGrp="1"/>
          </p:cNvGraphicFramePr>
          <p:nvPr>
            <p:extLst>
              <p:ext uri="{D42A27DB-BD31-4B8C-83A1-F6EECF244321}">
                <p14:modId xmlns:p14="http://schemas.microsoft.com/office/powerpoint/2010/main" val="36102266"/>
              </p:ext>
            </p:extLst>
          </p:nvPr>
        </p:nvGraphicFramePr>
        <p:xfrm>
          <a:off x="434108" y="278804"/>
          <a:ext cx="10991273" cy="63003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8983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 12: Science, Technology Values and Society</a:t>
            </a:r>
          </a:p>
        </p:txBody>
      </p:sp>
      <p:sp>
        <p:nvSpPr>
          <p:cNvPr id="3" name="Content Placeholder 2"/>
          <p:cNvSpPr>
            <a:spLocks noGrp="1"/>
          </p:cNvSpPr>
          <p:nvPr>
            <p:ph idx="1"/>
          </p:nvPr>
        </p:nvSpPr>
        <p:spPr>
          <a:xfrm>
            <a:off x="838200" y="1825624"/>
            <a:ext cx="10515600" cy="4778375"/>
          </a:xfrm>
        </p:spPr>
        <p:txBody>
          <a:bodyPr>
            <a:normAutofit/>
          </a:bodyPr>
          <a:lstStyle/>
          <a:p>
            <a:r>
              <a:rPr lang="en-US" dirty="0"/>
              <a:t>Goals - The goal of this category is for students to reflect critically on problems that involve ethical or values-based judgments of technical information and issues that arise at the interface of science, technology and society.</a:t>
            </a:r>
          </a:p>
          <a:p>
            <a:r>
              <a:rPr lang="en-US" dirty="0"/>
              <a:t>Outcomes – Students will demonstrate an understanding of:</a:t>
            </a:r>
          </a:p>
          <a:p>
            <a:pPr marL="690563" indent="-514350">
              <a:buFont typeface="+mj-lt"/>
              <a:buAutoNum type="arabicPeriod"/>
            </a:pPr>
            <a:r>
              <a:rPr lang="en-US" dirty="0"/>
              <a:t>the manner in which value judgments are justified and how interpretation of technical information can lead to different conclusions, and</a:t>
            </a:r>
          </a:p>
          <a:p>
            <a:pPr marL="690563" indent="-514350">
              <a:buFont typeface="+mj-lt"/>
              <a:buAutoNum type="arabicPeriod"/>
            </a:pPr>
            <a:r>
              <a:rPr lang="en-US" dirty="0"/>
              <a:t>issues at the interface of science, technology and society and how the methods of science and scientific data are understood in the context of social issues.</a:t>
            </a:r>
          </a:p>
          <a:p>
            <a:endParaRPr lang="en-US" dirty="0"/>
          </a:p>
        </p:txBody>
      </p:sp>
    </p:spTree>
    <p:extLst>
      <p:ext uri="{BB962C8B-B14F-4D97-AF65-F5344CB8AC3E}">
        <p14:creationId xmlns:p14="http://schemas.microsoft.com/office/powerpoint/2010/main" val="352911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6"/>
            <a:ext cx="10515600" cy="535710"/>
          </a:xfrm>
        </p:spPr>
        <p:txBody>
          <a:bodyPr>
            <a:noAutofit/>
          </a:bodyPr>
          <a:lstStyle/>
          <a:p>
            <a:pPr algn="ctr"/>
            <a:r>
              <a:rPr lang="en-US" sz="3600" dirty="0"/>
              <a:t>GE 12: Summary of Results</a:t>
            </a:r>
          </a:p>
        </p:txBody>
      </p:sp>
      <p:graphicFrame>
        <p:nvGraphicFramePr>
          <p:cNvPr id="4" name="Content Placeholder 3">
            <a:extLst>
              <a:ext uri="{FF2B5EF4-FFF2-40B4-BE49-F238E27FC236}">
                <a16:creationId xmlns:a16="http://schemas.microsoft.com/office/drawing/2014/main" id="{00000000-0008-0000-0000-000002000000}"/>
              </a:ext>
            </a:extLst>
          </p:cNvPr>
          <p:cNvGraphicFramePr>
            <a:graphicFrameLocks noGrp="1"/>
          </p:cNvGraphicFramePr>
          <p:nvPr>
            <p:ph idx="1"/>
            <p:extLst>
              <p:ext uri="{D42A27DB-BD31-4B8C-83A1-F6EECF244321}">
                <p14:modId xmlns:p14="http://schemas.microsoft.com/office/powerpoint/2010/main" val="2959326513"/>
              </p:ext>
            </p:extLst>
          </p:nvPr>
        </p:nvGraphicFramePr>
        <p:xfrm>
          <a:off x="309093" y="877456"/>
          <a:ext cx="11356433" cy="5652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53269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6D13C4935F94DB9D62F75DBA8C94B" ma:contentTypeVersion="7" ma:contentTypeDescription="Create a new document." ma:contentTypeScope="" ma:versionID="051e218025c97d3781f1e657e0b9d392">
  <xsd:schema xmlns:xsd="http://www.w3.org/2001/XMLSchema" xmlns:xs="http://www.w3.org/2001/XMLSchema" xmlns:p="http://schemas.microsoft.com/office/2006/metadata/properties" xmlns:ns3="be19cc12-ad57-4632-a368-1358c72ad473" xmlns:ns4="aa0741fb-1dc8-43ee-bf0a-ff1c1e117bce" targetNamespace="http://schemas.microsoft.com/office/2006/metadata/properties" ma:root="true" ma:fieldsID="dca7fecd76d924c78b04b0c98085adbf" ns3:_="" ns4:_="">
    <xsd:import namespace="be19cc12-ad57-4632-a368-1358c72ad473"/>
    <xsd:import namespace="aa0741fb-1dc8-43ee-bf0a-ff1c1e117bc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19cc12-ad57-4632-a368-1358c72ad4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0741fb-1dc8-43ee-bf0a-ff1c1e117bc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D3A383-A8D6-4361-98BF-B5418F2B49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19cc12-ad57-4632-a368-1358c72ad473"/>
    <ds:schemaRef ds:uri="aa0741fb-1dc8-43ee-bf0a-ff1c1e117b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42DD961-1015-4841-B1F8-B18268E52E43}">
  <ds:schemaRefs>
    <ds:schemaRef ds:uri="http://schemas.microsoft.com/sharepoint/v3/contenttype/forms"/>
  </ds:schemaRefs>
</ds:datastoreItem>
</file>

<file path=customXml/itemProps3.xml><?xml version="1.0" encoding="utf-8"?>
<ds:datastoreItem xmlns:ds="http://schemas.openxmlformats.org/officeDocument/2006/customXml" ds:itemID="{56553E84-33C3-42FA-BB14-D6F550BBA37C}">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aa0741fb-1dc8-43ee-bf0a-ff1c1e117bce"/>
    <ds:schemaRef ds:uri="http://schemas.openxmlformats.org/package/2006/metadata/core-properties"/>
    <ds:schemaRef ds:uri="be19cc12-ad57-4632-a368-1358c72ad47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141</TotalTime>
  <Words>924</Words>
  <Application>Microsoft Office PowerPoint</Application>
  <PresentationFormat>Widescreen</PresentationFormat>
  <Paragraphs>156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General Education Assessment Results</vt:lpstr>
      <vt:lpstr>Agenda</vt:lpstr>
      <vt:lpstr>SUNY Cortland GE and GE Assessment</vt:lpstr>
      <vt:lpstr>Question?</vt:lpstr>
      <vt:lpstr>GE 2: Natural Sciences</vt:lpstr>
      <vt:lpstr>GE 2:  Summary of Results</vt:lpstr>
      <vt:lpstr>PowerPoint Presentation</vt:lpstr>
      <vt:lpstr>GE 12: Science, Technology Values and Society</vt:lpstr>
      <vt:lpstr>GE 12: Summary of Results</vt:lpstr>
      <vt:lpstr>PowerPoint Presentation</vt:lpstr>
      <vt:lpstr>GE 3: Social Sciences</vt:lpstr>
      <vt:lpstr>GE 3: Summary of Results</vt:lpstr>
      <vt:lpstr>PowerPoint Presentation</vt:lpstr>
      <vt:lpstr>GE 5: Western Civilization</vt:lpstr>
      <vt:lpstr>GE 5: Summary of Results</vt:lpstr>
      <vt:lpstr>PowerPoint Presentation</vt:lpstr>
      <vt:lpstr>PowerPoint Presentation</vt:lpstr>
      <vt:lpstr>Critical Points or Questions</vt:lpstr>
      <vt:lpstr>What do we do with these findings?</vt:lpstr>
      <vt:lpstr>General Questions about GE</vt:lpstr>
    </vt:vector>
  </TitlesOfParts>
  <Company>SUNY Cortland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Assessment Results</dc:title>
  <dc:creator>Carol Van Der Karr</dc:creator>
  <cp:lastModifiedBy>Lauren deLaubell</cp:lastModifiedBy>
  <cp:revision>13</cp:revision>
  <dcterms:created xsi:type="dcterms:W3CDTF">2021-04-15T12:40:13Z</dcterms:created>
  <dcterms:modified xsi:type="dcterms:W3CDTF">2021-04-21T14:13:07Z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0x010100BB16D13C4935F94DB9D62F75DBA8C94B</vt:lpwstr>
  </property>
</Properties>
</file>